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98" r:id="rId3"/>
    <p:sldId id="271" r:id="rId4"/>
    <p:sldId id="273" r:id="rId5"/>
    <p:sldId id="300" r:id="rId6"/>
    <p:sldId id="257" r:id="rId7"/>
    <p:sldId id="264" r:id="rId8"/>
    <p:sldId id="261" r:id="rId9"/>
    <p:sldId id="274" r:id="rId10"/>
    <p:sldId id="302" r:id="rId11"/>
    <p:sldId id="258" r:id="rId12"/>
    <p:sldId id="289" r:id="rId13"/>
    <p:sldId id="290" r:id="rId14"/>
    <p:sldId id="263" r:id="rId15"/>
    <p:sldId id="293" r:id="rId16"/>
    <p:sldId id="304" r:id="rId1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948"/>
    <a:srgbClr val="991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 autoAdjust="0"/>
    <p:restoredTop sz="94670"/>
  </p:normalViewPr>
  <p:slideViewPr>
    <p:cSldViewPr>
      <p:cViewPr varScale="1">
        <p:scale>
          <a:sx n="72" d="100"/>
          <a:sy n="72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F5D00-B0EF-4C42-B662-DEE4EF50AA7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C66D00-F72A-4368-9BD4-3E5A51732EB1}">
      <dgm:prSet phldrT="[Text]" custT="1"/>
      <dgm:spPr>
        <a:noFill/>
        <a:ln>
          <a:solidFill>
            <a:srgbClr val="08080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80808"/>
              </a:solidFill>
              <a:latin typeface="MiloOT"/>
            </a:rPr>
            <a:t>University Titled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080808"/>
              </a:solidFill>
              <a:latin typeface="MiloOT"/>
            </a:rPr>
            <a:t>Ownership vests with University</a:t>
          </a:r>
        </a:p>
      </dgm:t>
    </dgm:pt>
    <dgm:pt modelId="{7A5B6021-4DE4-4D5C-B56B-5DF10BC9E9AC}" type="parTrans" cxnId="{ABAF78DF-1B87-49E2-B2A3-B7EA2B7328EE}">
      <dgm:prSet/>
      <dgm:spPr/>
      <dgm:t>
        <a:bodyPr/>
        <a:lstStyle/>
        <a:p>
          <a:endParaRPr lang="en-US"/>
        </a:p>
      </dgm:t>
    </dgm:pt>
    <dgm:pt modelId="{9DB0A364-4C8E-478C-AF28-F03EBA57B17A}" type="sibTrans" cxnId="{ABAF78DF-1B87-49E2-B2A3-B7EA2B7328EE}">
      <dgm:prSet/>
      <dgm:spPr/>
      <dgm:t>
        <a:bodyPr/>
        <a:lstStyle/>
        <a:p>
          <a:endParaRPr lang="en-US"/>
        </a:p>
      </dgm:t>
    </dgm:pt>
    <dgm:pt modelId="{9D7250C2-6535-4344-B3B1-BEA6E446A20B}">
      <dgm:prSet phldrT="[Text]" custT="1"/>
      <dgm:spPr>
        <a:noFill/>
        <a:ln>
          <a:solidFill>
            <a:srgbClr val="080808">
              <a:alpha val="90000"/>
            </a:srgbClr>
          </a:solidFill>
        </a:ln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Conditional Title</a:t>
          </a:r>
        </a:p>
      </dgm:t>
    </dgm:pt>
    <dgm:pt modelId="{EE3B06BB-DD7B-493C-AE23-4F0072E67208}" type="parTrans" cxnId="{43ECE662-590E-46B4-B4AA-67302F92F8D1}">
      <dgm:prSet/>
      <dgm:spPr/>
      <dgm:t>
        <a:bodyPr/>
        <a:lstStyle/>
        <a:p>
          <a:endParaRPr lang="en-US"/>
        </a:p>
      </dgm:t>
    </dgm:pt>
    <dgm:pt modelId="{E18174A2-6C38-439C-9DCD-7F3EEF8E387A}" type="sibTrans" cxnId="{43ECE662-590E-46B4-B4AA-67302F92F8D1}">
      <dgm:prSet/>
      <dgm:spPr/>
      <dgm:t>
        <a:bodyPr/>
        <a:lstStyle/>
        <a:p>
          <a:endParaRPr lang="en-US"/>
        </a:p>
      </dgm:t>
    </dgm:pt>
    <dgm:pt modelId="{C7CEB2FE-7F2C-4303-9B9C-1E7E38714184}">
      <dgm:prSet phldrT="[Text]" custT="1"/>
      <dgm:spPr>
        <a:ln>
          <a:solidFill>
            <a:srgbClr val="08080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2">
                  <a:lumMod val="50000"/>
                </a:schemeClr>
              </a:solidFill>
              <a:latin typeface="MiloOT"/>
            </a:rPr>
            <a:t>Sponsor Titled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2">
                  <a:lumMod val="50000"/>
                </a:schemeClr>
              </a:solidFill>
              <a:latin typeface="MiloOT"/>
            </a:rPr>
            <a:t>Ownership vests with Sponsor</a:t>
          </a:r>
          <a:endParaRPr lang="en-US" sz="1800" dirty="0">
            <a:latin typeface="MiloOT"/>
          </a:endParaRPr>
        </a:p>
      </dgm:t>
    </dgm:pt>
    <dgm:pt modelId="{CF88D758-5566-4CEA-BDDB-FA8BC944F283}" type="parTrans" cxnId="{7220DB4C-50CE-4558-8586-76CC1BEEABA5}">
      <dgm:prSet/>
      <dgm:spPr/>
      <dgm:t>
        <a:bodyPr/>
        <a:lstStyle/>
        <a:p>
          <a:endParaRPr lang="en-US"/>
        </a:p>
      </dgm:t>
    </dgm:pt>
    <dgm:pt modelId="{EE3ED1FB-B5EF-48D8-B13B-70701AC779F3}" type="sibTrans" cxnId="{7220DB4C-50CE-4558-8586-76CC1BEEABA5}">
      <dgm:prSet/>
      <dgm:spPr/>
      <dgm:t>
        <a:bodyPr/>
        <a:lstStyle/>
        <a:p>
          <a:endParaRPr lang="en-US"/>
        </a:p>
      </dgm:t>
    </dgm:pt>
    <dgm:pt modelId="{E4255A1B-F3AC-4F48-9737-E77A01F36611}">
      <dgm:prSet phldrT="[Text]" custT="1"/>
      <dgm:spPr>
        <a:noFill/>
        <a:ln>
          <a:solidFill>
            <a:srgbClr val="080808">
              <a:alpha val="90000"/>
            </a:srgbClr>
          </a:solidFill>
        </a:ln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A TAGS</a:t>
          </a:r>
        </a:p>
      </dgm:t>
    </dgm:pt>
    <dgm:pt modelId="{D6DF450F-DCB9-408B-BB7C-BA7CB4CD967F}" type="parTrans" cxnId="{68A292C7-C442-4BBE-987A-590E8302D42C}">
      <dgm:prSet/>
      <dgm:spPr/>
      <dgm:t>
        <a:bodyPr/>
        <a:lstStyle/>
        <a:p>
          <a:endParaRPr lang="en-US"/>
        </a:p>
      </dgm:t>
    </dgm:pt>
    <dgm:pt modelId="{170D6EA4-0E08-443C-B0EC-7532D62CB3C8}" type="sibTrans" cxnId="{68A292C7-C442-4BBE-987A-590E8302D42C}">
      <dgm:prSet/>
      <dgm:spPr/>
      <dgm:t>
        <a:bodyPr/>
        <a:lstStyle/>
        <a:p>
          <a:endParaRPr lang="en-US"/>
        </a:p>
      </dgm:t>
    </dgm:pt>
    <dgm:pt modelId="{D394F1A3-2EA0-427C-8472-F831BDD50BCB}">
      <dgm:prSet phldrT="[Text]" custT="1"/>
      <dgm:spPr>
        <a:ln>
          <a:solidFill>
            <a:srgbClr val="080808">
              <a:alpha val="90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MiloOT"/>
            </a:rPr>
            <a:t>S TAGS</a:t>
          </a:r>
        </a:p>
      </dgm:t>
    </dgm:pt>
    <dgm:pt modelId="{7B9F3C4E-6637-4455-AAB7-4B2627317570}" type="parTrans" cxnId="{5BBB25B9-23B5-4634-8AA8-F5BAA3C52460}">
      <dgm:prSet/>
      <dgm:spPr/>
      <dgm:t>
        <a:bodyPr/>
        <a:lstStyle/>
        <a:p>
          <a:endParaRPr lang="en-US"/>
        </a:p>
      </dgm:t>
    </dgm:pt>
    <dgm:pt modelId="{38CCD5CC-A7BF-4EED-B30A-EC93438BD50A}" type="sibTrans" cxnId="{5BBB25B9-23B5-4634-8AA8-F5BAA3C52460}">
      <dgm:prSet/>
      <dgm:spPr/>
      <dgm:t>
        <a:bodyPr/>
        <a:lstStyle/>
        <a:p>
          <a:endParaRPr lang="en-US"/>
        </a:p>
      </dgm:t>
    </dgm:pt>
    <dgm:pt modelId="{B74A8D93-743C-4558-93ED-4F72F0F8D395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>
              <a:solidFill>
                <a:schemeClr val="tx2">
                  <a:lumMod val="50000"/>
                </a:schemeClr>
              </a:solidFill>
              <a:latin typeface="MiloOT"/>
            </a:rPr>
            <a:t>Furnished Equipment</a:t>
          </a:r>
        </a:p>
      </dgm:t>
    </dgm:pt>
    <dgm:pt modelId="{2380DA3D-20A0-4B3A-A966-C15054E4AE36}" type="sibTrans" cxnId="{2CE193B8-8551-4A4B-8B6E-A35D12D91E16}">
      <dgm:prSet/>
      <dgm:spPr/>
      <dgm:t>
        <a:bodyPr/>
        <a:lstStyle/>
        <a:p>
          <a:endParaRPr lang="en-US"/>
        </a:p>
      </dgm:t>
    </dgm:pt>
    <dgm:pt modelId="{B4AC289F-C517-4C42-A812-1B5F26282658}" type="parTrans" cxnId="{2CE193B8-8551-4A4B-8B6E-A35D12D91E16}">
      <dgm:prSet/>
      <dgm:spPr/>
      <dgm:t>
        <a:bodyPr/>
        <a:lstStyle/>
        <a:p>
          <a:endParaRPr lang="en-US"/>
        </a:p>
      </dgm:t>
    </dgm:pt>
    <dgm:pt modelId="{818F8432-8A2E-4230-9619-30E65C2AC171}">
      <dgm:prSet phldrT="[Text]" custT="1"/>
      <dgm:spPr>
        <a:noFill/>
        <a:ln>
          <a:solidFill>
            <a:srgbClr val="080808">
              <a:alpha val="90000"/>
            </a:srgbClr>
          </a:solidFill>
        </a:ln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Unconditional Title</a:t>
          </a:r>
        </a:p>
      </dgm:t>
    </dgm:pt>
    <dgm:pt modelId="{9A5FCF07-5332-4141-98C7-D651BFD89485}" type="parTrans" cxnId="{F9ECFB77-03A0-4BE1-A7D5-84F725002FF6}">
      <dgm:prSet/>
      <dgm:spPr/>
      <dgm:t>
        <a:bodyPr/>
        <a:lstStyle/>
        <a:p>
          <a:endParaRPr lang="en-US"/>
        </a:p>
      </dgm:t>
    </dgm:pt>
    <dgm:pt modelId="{967FD7B8-5B93-4C62-AE5F-C92BF9BB7431}" type="sibTrans" cxnId="{F9ECFB77-03A0-4BE1-A7D5-84F725002FF6}">
      <dgm:prSet/>
      <dgm:spPr/>
      <dgm:t>
        <a:bodyPr/>
        <a:lstStyle/>
        <a:p>
          <a:endParaRPr lang="en-US"/>
        </a:p>
      </dgm:t>
    </dgm:pt>
    <dgm:pt modelId="{29E11710-8D49-49D1-8A87-EE5F5D2AC870}">
      <dgm:prSet phldrT="[Text]" custT="1"/>
      <dgm:spPr>
        <a:ln>
          <a:solidFill>
            <a:srgbClr val="080808">
              <a:alpha val="90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dirty="0">
              <a:solidFill>
                <a:schemeClr val="tx2">
                  <a:lumMod val="50000"/>
                </a:schemeClr>
              </a:solidFill>
              <a:latin typeface="MiloOT"/>
            </a:rPr>
            <a:t>Acquired Equipment</a:t>
          </a:r>
          <a:endParaRPr lang="en-US" sz="2400" dirty="0">
            <a:latin typeface="MiloOT"/>
          </a:endParaRPr>
        </a:p>
      </dgm:t>
    </dgm:pt>
    <dgm:pt modelId="{CEDE5854-4445-4515-ABAE-574BD5C790F9}" type="parTrans" cxnId="{A4D5F910-B6C9-4EB2-829F-A24BA0856B51}">
      <dgm:prSet/>
      <dgm:spPr/>
      <dgm:t>
        <a:bodyPr/>
        <a:lstStyle/>
        <a:p>
          <a:endParaRPr lang="en-US"/>
        </a:p>
      </dgm:t>
    </dgm:pt>
    <dgm:pt modelId="{59843E45-BC76-4DDE-ACE1-4D7101A866EE}" type="sibTrans" cxnId="{A4D5F910-B6C9-4EB2-829F-A24BA0856B51}">
      <dgm:prSet/>
      <dgm:spPr/>
      <dgm:t>
        <a:bodyPr/>
        <a:lstStyle/>
        <a:p>
          <a:endParaRPr lang="en-US"/>
        </a:p>
      </dgm:t>
    </dgm:pt>
    <dgm:pt modelId="{DC80175E-936F-4E2A-A09F-2E6A95ED34F6}" type="pres">
      <dgm:prSet presAssocID="{E08F5D00-B0EF-4C42-B662-DEE4EF50AA79}" presName="Name0" presStyleCnt="0">
        <dgm:presLayoutVars>
          <dgm:dir/>
          <dgm:animLvl val="lvl"/>
          <dgm:resizeHandles val="exact"/>
        </dgm:presLayoutVars>
      </dgm:prSet>
      <dgm:spPr/>
    </dgm:pt>
    <dgm:pt modelId="{5C62CD89-55F9-4DFB-93EC-0A49A9940649}" type="pres">
      <dgm:prSet presAssocID="{B0C66D00-F72A-4368-9BD4-3E5A51732EB1}" presName="composite" presStyleCnt="0"/>
      <dgm:spPr/>
    </dgm:pt>
    <dgm:pt modelId="{FA273C95-B137-456C-B605-3E36B1653C17}" type="pres">
      <dgm:prSet presAssocID="{B0C66D00-F72A-4368-9BD4-3E5A51732EB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4F89FA7-744E-46A8-BCFA-5C8AB9C2C89A}" type="pres">
      <dgm:prSet presAssocID="{B0C66D00-F72A-4368-9BD4-3E5A51732EB1}" presName="desTx" presStyleLbl="alignAccFollowNode1" presStyleIdx="0" presStyleCnt="2">
        <dgm:presLayoutVars>
          <dgm:bulletEnabled val="1"/>
        </dgm:presLayoutVars>
      </dgm:prSet>
      <dgm:spPr/>
    </dgm:pt>
    <dgm:pt modelId="{979893FA-4621-4223-B4A6-79B1DAF12FDC}" type="pres">
      <dgm:prSet presAssocID="{9DB0A364-4C8E-478C-AF28-F03EBA57B17A}" presName="space" presStyleCnt="0"/>
      <dgm:spPr/>
    </dgm:pt>
    <dgm:pt modelId="{D07BD485-AB59-430E-AD9A-EA8705393A60}" type="pres">
      <dgm:prSet presAssocID="{C7CEB2FE-7F2C-4303-9B9C-1E7E38714184}" presName="composite" presStyleCnt="0"/>
      <dgm:spPr/>
    </dgm:pt>
    <dgm:pt modelId="{3A96AB70-A762-438F-B29B-D7E2A6B9DDB9}" type="pres">
      <dgm:prSet presAssocID="{C7CEB2FE-7F2C-4303-9B9C-1E7E38714184}" presName="parTx" presStyleLbl="alignNode1" presStyleIdx="1" presStyleCnt="2" custScaleX="108388" custScaleY="98388" custLinFactNeighborX="-375" custLinFactNeighborY="-6400">
        <dgm:presLayoutVars>
          <dgm:chMax val="0"/>
          <dgm:chPref val="0"/>
          <dgm:bulletEnabled val="1"/>
        </dgm:presLayoutVars>
      </dgm:prSet>
      <dgm:spPr/>
    </dgm:pt>
    <dgm:pt modelId="{DFFA66C4-C23F-40D7-8ACC-59BED7FCC986}" type="pres">
      <dgm:prSet presAssocID="{C7CEB2FE-7F2C-4303-9B9C-1E7E38714184}" presName="desTx" presStyleLbl="alignAccFollowNode1" presStyleIdx="1" presStyleCnt="2" custScaleX="108944" custScaleY="100492" custLinFactNeighborX="1502" custLinFactNeighborY="523">
        <dgm:presLayoutVars>
          <dgm:bulletEnabled val="1"/>
        </dgm:presLayoutVars>
      </dgm:prSet>
      <dgm:spPr/>
    </dgm:pt>
  </dgm:ptLst>
  <dgm:cxnLst>
    <dgm:cxn modelId="{A4D5F910-B6C9-4EB2-829F-A24BA0856B51}" srcId="{C7CEB2FE-7F2C-4303-9B9C-1E7E38714184}" destId="{29E11710-8D49-49D1-8A87-EE5F5D2AC870}" srcOrd="1" destOrd="0" parTransId="{CEDE5854-4445-4515-ABAE-574BD5C790F9}" sibTransId="{59843E45-BC76-4DDE-ACE1-4D7101A866EE}"/>
    <dgm:cxn modelId="{0D55DA11-7D30-4586-9FF7-6BDAAE94D997}" type="presOf" srcId="{E08F5D00-B0EF-4C42-B662-DEE4EF50AA79}" destId="{DC80175E-936F-4E2A-A09F-2E6A95ED34F6}" srcOrd="0" destOrd="0" presId="urn:microsoft.com/office/officeart/2005/8/layout/hList1"/>
    <dgm:cxn modelId="{43ECE662-590E-46B4-B4AA-67302F92F8D1}" srcId="{B0C66D00-F72A-4368-9BD4-3E5A51732EB1}" destId="{9D7250C2-6535-4344-B3B1-BEA6E446A20B}" srcOrd="2" destOrd="0" parTransId="{EE3B06BB-DD7B-493C-AE23-4F0072E67208}" sibTransId="{E18174A2-6C38-439C-9DCD-7F3EEF8E387A}"/>
    <dgm:cxn modelId="{54C46344-6FD4-4BD8-B11F-10BF25CBC941}" type="presOf" srcId="{818F8432-8A2E-4230-9619-30E65C2AC171}" destId="{04F89FA7-744E-46A8-BCFA-5C8AB9C2C89A}" srcOrd="0" destOrd="1" presId="urn:microsoft.com/office/officeart/2005/8/layout/hList1"/>
    <dgm:cxn modelId="{7220DB4C-50CE-4558-8586-76CC1BEEABA5}" srcId="{E08F5D00-B0EF-4C42-B662-DEE4EF50AA79}" destId="{C7CEB2FE-7F2C-4303-9B9C-1E7E38714184}" srcOrd="1" destOrd="0" parTransId="{CF88D758-5566-4CEA-BDDB-FA8BC944F283}" sibTransId="{EE3ED1FB-B5EF-48D8-B13B-70701AC779F3}"/>
    <dgm:cxn modelId="{F9ECFB77-03A0-4BE1-A7D5-84F725002FF6}" srcId="{B0C66D00-F72A-4368-9BD4-3E5A51732EB1}" destId="{818F8432-8A2E-4230-9619-30E65C2AC171}" srcOrd="1" destOrd="0" parTransId="{9A5FCF07-5332-4141-98C7-D651BFD89485}" sibTransId="{967FD7B8-5B93-4C62-AE5F-C92BF9BB7431}"/>
    <dgm:cxn modelId="{98E1455A-3FC8-4169-AF2A-A4931292BD2E}" type="presOf" srcId="{B0C66D00-F72A-4368-9BD4-3E5A51732EB1}" destId="{FA273C95-B137-456C-B605-3E36B1653C17}" srcOrd="0" destOrd="0" presId="urn:microsoft.com/office/officeart/2005/8/layout/hList1"/>
    <dgm:cxn modelId="{D4754E9B-9953-43FA-A13B-82091FD2B5BC}" type="presOf" srcId="{B74A8D93-743C-4558-93ED-4F72F0F8D395}" destId="{DFFA66C4-C23F-40D7-8ACC-59BED7FCC986}" srcOrd="0" destOrd="2" presId="urn:microsoft.com/office/officeart/2005/8/layout/hList1"/>
    <dgm:cxn modelId="{2CE193B8-8551-4A4B-8B6E-A35D12D91E16}" srcId="{C7CEB2FE-7F2C-4303-9B9C-1E7E38714184}" destId="{B74A8D93-743C-4558-93ED-4F72F0F8D395}" srcOrd="2" destOrd="0" parTransId="{B4AC289F-C517-4C42-A812-1B5F26282658}" sibTransId="{2380DA3D-20A0-4B3A-A966-C15054E4AE36}"/>
    <dgm:cxn modelId="{5BBB25B9-23B5-4634-8AA8-F5BAA3C52460}" srcId="{C7CEB2FE-7F2C-4303-9B9C-1E7E38714184}" destId="{D394F1A3-2EA0-427C-8472-F831BDD50BCB}" srcOrd="0" destOrd="0" parTransId="{7B9F3C4E-6637-4455-AAB7-4B2627317570}" sibTransId="{38CCD5CC-A7BF-4EED-B30A-EC93438BD50A}"/>
    <dgm:cxn modelId="{0B61A5BC-4AAF-4793-8621-A06FE7AAE72B}" type="presOf" srcId="{29E11710-8D49-49D1-8A87-EE5F5D2AC870}" destId="{DFFA66C4-C23F-40D7-8ACC-59BED7FCC986}" srcOrd="0" destOrd="1" presId="urn:microsoft.com/office/officeart/2005/8/layout/hList1"/>
    <dgm:cxn modelId="{68A292C7-C442-4BBE-987A-590E8302D42C}" srcId="{B0C66D00-F72A-4368-9BD4-3E5A51732EB1}" destId="{E4255A1B-F3AC-4F48-9737-E77A01F36611}" srcOrd="0" destOrd="0" parTransId="{D6DF450F-DCB9-408B-BB7C-BA7CB4CD967F}" sibTransId="{170D6EA4-0E08-443C-B0EC-7532D62CB3C8}"/>
    <dgm:cxn modelId="{705DB4DA-0FC2-4B01-8B1B-66617D32B154}" type="presOf" srcId="{E4255A1B-F3AC-4F48-9737-E77A01F36611}" destId="{04F89FA7-744E-46A8-BCFA-5C8AB9C2C89A}" srcOrd="0" destOrd="0" presId="urn:microsoft.com/office/officeart/2005/8/layout/hList1"/>
    <dgm:cxn modelId="{ABAF78DF-1B87-49E2-B2A3-B7EA2B7328EE}" srcId="{E08F5D00-B0EF-4C42-B662-DEE4EF50AA79}" destId="{B0C66D00-F72A-4368-9BD4-3E5A51732EB1}" srcOrd="0" destOrd="0" parTransId="{7A5B6021-4DE4-4D5C-B56B-5DF10BC9E9AC}" sibTransId="{9DB0A364-4C8E-478C-AF28-F03EBA57B17A}"/>
    <dgm:cxn modelId="{CE13B8E6-4D72-4619-AA6C-51F384F8E4E3}" type="presOf" srcId="{9D7250C2-6535-4344-B3B1-BEA6E446A20B}" destId="{04F89FA7-744E-46A8-BCFA-5C8AB9C2C89A}" srcOrd="0" destOrd="2" presId="urn:microsoft.com/office/officeart/2005/8/layout/hList1"/>
    <dgm:cxn modelId="{0F1848F3-3C4A-49DB-B3F4-84C8B3092F96}" type="presOf" srcId="{C7CEB2FE-7F2C-4303-9B9C-1E7E38714184}" destId="{3A96AB70-A762-438F-B29B-D7E2A6B9DDB9}" srcOrd="0" destOrd="0" presId="urn:microsoft.com/office/officeart/2005/8/layout/hList1"/>
    <dgm:cxn modelId="{8511DCFA-A0D9-4694-A05D-667DC3166AE7}" type="presOf" srcId="{D394F1A3-2EA0-427C-8472-F831BDD50BCB}" destId="{DFFA66C4-C23F-40D7-8ACC-59BED7FCC986}" srcOrd="0" destOrd="0" presId="urn:microsoft.com/office/officeart/2005/8/layout/hList1"/>
    <dgm:cxn modelId="{59831F33-469F-4C1C-9B7B-5DAADF631FB2}" type="presParOf" srcId="{DC80175E-936F-4E2A-A09F-2E6A95ED34F6}" destId="{5C62CD89-55F9-4DFB-93EC-0A49A9940649}" srcOrd="0" destOrd="0" presId="urn:microsoft.com/office/officeart/2005/8/layout/hList1"/>
    <dgm:cxn modelId="{7ABAF898-A314-4BD0-9D9C-B67F4BC2E108}" type="presParOf" srcId="{5C62CD89-55F9-4DFB-93EC-0A49A9940649}" destId="{FA273C95-B137-456C-B605-3E36B1653C17}" srcOrd="0" destOrd="0" presId="urn:microsoft.com/office/officeart/2005/8/layout/hList1"/>
    <dgm:cxn modelId="{1E162EB7-BAF3-48D6-8FE2-62D50BE8E4EF}" type="presParOf" srcId="{5C62CD89-55F9-4DFB-93EC-0A49A9940649}" destId="{04F89FA7-744E-46A8-BCFA-5C8AB9C2C89A}" srcOrd="1" destOrd="0" presId="urn:microsoft.com/office/officeart/2005/8/layout/hList1"/>
    <dgm:cxn modelId="{DAE0B189-4771-4BF1-8D42-8E155F2D55DF}" type="presParOf" srcId="{DC80175E-936F-4E2A-A09F-2E6A95ED34F6}" destId="{979893FA-4621-4223-B4A6-79B1DAF12FDC}" srcOrd="1" destOrd="0" presId="urn:microsoft.com/office/officeart/2005/8/layout/hList1"/>
    <dgm:cxn modelId="{9EAA218E-42CB-43A4-8D5F-2651CFB1947A}" type="presParOf" srcId="{DC80175E-936F-4E2A-A09F-2E6A95ED34F6}" destId="{D07BD485-AB59-430E-AD9A-EA8705393A60}" srcOrd="2" destOrd="0" presId="urn:microsoft.com/office/officeart/2005/8/layout/hList1"/>
    <dgm:cxn modelId="{61182C95-1D04-4797-94CF-28A417C7D36D}" type="presParOf" srcId="{D07BD485-AB59-430E-AD9A-EA8705393A60}" destId="{3A96AB70-A762-438F-B29B-D7E2A6B9DDB9}" srcOrd="0" destOrd="0" presId="urn:microsoft.com/office/officeart/2005/8/layout/hList1"/>
    <dgm:cxn modelId="{87DE7E23-0859-4DCA-8540-EFA173546CCC}" type="presParOf" srcId="{D07BD485-AB59-430E-AD9A-EA8705393A60}" destId="{DFFA66C4-C23F-40D7-8ACC-59BED7FCC9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10663-044D-46A4-A674-3916A16A43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001253-2C41-470B-BC4C-2BDC46AF001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8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Equipment is functional, in use and safeguarded</a:t>
          </a:r>
          <a:endParaRPr lang="en-US" sz="2800" kern="1200" dirty="0">
            <a:solidFill>
              <a:srgbClr val="080808"/>
            </a:solidFill>
            <a:latin typeface="MiloOT"/>
            <a:ea typeface="+mn-ea"/>
            <a:cs typeface="+mn-cs"/>
          </a:endParaRPr>
        </a:p>
      </dgm:t>
    </dgm:pt>
    <dgm:pt modelId="{24570701-80C1-4674-B638-CB6561A10074}" type="sibTrans" cxnId="{AA058440-E397-4921-86C7-34336B7D293B}">
      <dgm:prSet/>
      <dgm:spPr/>
      <dgm:t>
        <a:bodyPr/>
        <a:lstStyle/>
        <a:p>
          <a:endParaRPr lang="en-US"/>
        </a:p>
      </dgm:t>
    </dgm:pt>
    <dgm:pt modelId="{D465294E-B3E4-45EC-B0D4-9BE1B9A63480}" type="parTrans" cxnId="{AA058440-E397-4921-86C7-34336B7D293B}">
      <dgm:prSet/>
      <dgm:spPr/>
      <dgm:t>
        <a:bodyPr/>
        <a:lstStyle/>
        <a:p>
          <a:endParaRPr lang="en-US"/>
        </a:p>
      </dgm:t>
    </dgm:pt>
    <dgm:pt modelId="{5296A786-211C-4DA5-9020-16A5BB858448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altLang="en-US" sz="2800" dirty="0">
              <a:solidFill>
                <a:srgbClr val="080808"/>
              </a:solidFill>
              <a:latin typeface="MiloOT"/>
            </a:rPr>
            <a:t>University records </a:t>
          </a:r>
          <a:r>
            <a:rPr lang="en-US" altLang="en-US" sz="2800" u="sng" dirty="0">
              <a:solidFill>
                <a:srgbClr val="080808"/>
              </a:solidFill>
              <a:latin typeface="MiloOT"/>
            </a:rPr>
            <a:t>match</a:t>
          </a:r>
          <a:r>
            <a:rPr lang="en-US" altLang="en-US" sz="2800" dirty="0">
              <a:solidFill>
                <a:srgbClr val="080808"/>
              </a:solidFill>
              <a:latin typeface="MiloOT"/>
            </a:rPr>
            <a:t> equipment’s physical information with regards to property tag number, serial number, model number, manufacturer, and location</a:t>
          </a:r>
          <a:endParaRPr lang="en-US" sz="2800" dirty="0">
            <a:solidFill>
              <a:srgbClr val="080808"/>
            </a:solidFill>
            <a:latin typeface="MiloOT"/>
          </a:endParaRPr>
        </a:p>
      </dgm:t>
    </dgm:pt>
    <dgm:pt modelId="{5C64E39C-450B-4E88-A0B5-F2E084014498}" type="sibTrans" cxnId="{0D902A90-0E75-4F28-9767-45FD3A41A954}">
      <dgm:prSet/>
      <dgm:spPr/>
      <dgm:t>
        <a:bodyPr/>
        <a:lstStyle/>
        <a:p>
          <a:endParaRPr lang="en-US"/>
        </a:p>
      </dgm:t>
    </dgm:pt>
    <dgm:pt modelId="{F27E79FB-D312-4711-8B19-4E69A175C656}" type="parTrans" cxnId="{0D902A90-0E75-4F28-9767-45FD3A41A954}">
      <dgm:prSet/>
      <dgm:spPr/>
      <dgm:t>
        <a:bodyPr/>
        <a:lstStyle/>
        <a:p>
          <a:endParaRPr lang="en-US"/>
        </a:p>
      </dgm:t>
    </dgm:pt>
    <dgm:pt modelId="{97CA1740-8B99-49B6-BD59-AE9D0E0E462E}" type="pres">
      <dgm:prSet presAssocID="{07210663-044D-46A4-A674-3916A16A432D}" presName="Name0" presStyleCnt="0">
        <dgm:presLayoutVars>
          <dgm:dir/>
          <dgm:resizeHandles val="exact"/>
        </dgm:presLayoutVars>
      </dgm:prSet>
      <dgm:spPr/>
    </dgm:pt>
    <dgm:pt modelId="{E9B4FE24-342E-4303-AAD2-B8CA2B50BE0B}" type="pres">
      <dgm:prSet presAssocID="{5296A786-211C-4DA5-9020-16A5BB858448}" presName="composite" presStyleCnt="0"/>
      <dgm:spPr/>
    </dgm:pt>
    <dgm:pt modelId="{0D27B6B1-27E0-4D4D-97EB-549107E363D7}" type="pres">
      <dgm:prSet presAssocID="{5296A786-211C-4DA5-9020-16A5BB858448}" presName="rect1" presStyleLbl="trAlignAcc1" presStyleIdx="0" presStyleCnt="2" custScaleX="169817" custScaleY="105466" custLinFactNeighborX="13398" custLinFactNeighborY="1350">
        <dgm:presLayoutVars>
          <dgm:bulletEnabled val="1"/>
        </dgm:presLayoutVars>
      </dgm:prSet>
      <dgm:spPr/>
    </dgm:pt>
    <dgm:pt modelId="{63A52AC2-25D6-4327-B108-9B1A6FD288FB}" type="pres">
      <dgm:prSet presAssocID="{5296A786-211C-4DA5-9020-16A5BB858448}" presName="rect2" presStyleLbl="fgImgPlace1" presStyleIdx="0" presStyleCnt="2" custScaleX="96934" custLinFactX="-16057" custLinFactNeighborX="-100000" custLinFactNeighborY="336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545E7BC-37FA-4786-ADFC-FB490C7AAB19}" type="pres">
      <dgm:prSet presAssocID="{5C64E39C-450B-4E88-A0B5-F2E084014498}" presName="sibTrans" presStyleCnt="0"/>
      <dgm:spPr/>
    </dgm:pt>
    <dgm:pt modelId="{2640495D-A201-4889-BFF7-344FB65504ED}" type="pres">
      <dgm:prSet presAssocID="{B7001253-2C41-470B-BC4C-2BDC46AF0010}" presName="composite" presStyleCnt="0"/>
      <dgm:spPr/>
    </dgm:pt>
    <dgm:pt modelId="{AB3A830D-FDB3-4161-BC68-E606803D291D}" type="pres">
      <dgm:prSet presAssocID="{B7001253-2C41-470B-BC4C-2BDC46AF0010}" presName="rect1" presStyleLbl="trAlignAcc1" presStyleIdx="1" presStyleCnt="2" custScaleX="161846" custScaleY="88824" custLinFactNeighborX="11282" custLinFactNeighborY="-21169">
        <dgm:presLayoutVars>
          <dgm:bulletEnabled val="1"/>
        </dgm:presLayoutVars>
      </dgm:prSet>
      <dgm:spPr/>
    </dgm:pt>
    <dgm:pt modelId="{6DA12326-1463-4BE4-9FAA-BDECDA65DC65}" type="pres">
      <dgm:prSet presAssocID="{B7001253-2C41-470B-BC4C-2BDC46AF0010}" presName="rect2" presStyleLbl="fgImgPlace1" presStyleIdx="1" presStyleCnt="2" custLinFactX="-21263" custLinFactNeighborX="-100000" custLinFactNeighborY="44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</dgm:ptLst>
  <dgm:cxnLst>
    <dgm:cxn modelId="{BC0A0537-BFA1-4E29-BB10-9B2C9459986F}" type="presOf" srcId="{07210663-044D-46A4-A674-3916A16A432D}" destId="{97CA1740-8B99-49B6-BD59-AE9D0E0E462E}" srcOrd="0" destOrd="0" presId="urn:microsoft.com/office/officeart/2008/layout/PictureStrips"/>
    <dgm:cxn modelId="{AA058440-E397-4921-86C7-34336B7D293B}" srcId="{07210663-044D-46A4-A674-3916A16A432D}" destId="{B7001253-2C41-470B-BC4C-2BDC46AF0010}" srcOrd="1" destOrd="0" parTransId="{D465294E-B3E4-45EC-B0D4-9BE1B9A63480}" sibTransId="{24570701-80C1-4674-B638-CB6561A10074}"/>
    <dgm:cxn modelId="{8FBA1A41-F3E6-4DB5-AB0E-3AB6398E3B4C}" type="presOf" srcId="{B7001253-2C41-470B-BC4C-2BDC46AF0010}" destId="{AB3A830D-FDB3-4161-BC68-E606803D291D}" srcOrd="0" destOrd="0" presId="urn:microsoft.com/office/officeart/2008/layout/PictureStrips"/>
    <dgm:cxn modelId="{4A03484D-6C81-426F-8F56-8773AD5324FC}" type="presOf" srcId="{5296A786-211C-4DA5-9020-16A5BB858448}" destId="{0D27B6B1-27E0-4D4D-97EB-549107E363D7}" srcOrd="0" destOrd="0" presId="urn:microsoft.com/office/officeart/2008/layout/PictureStrips"/>
    <dgm:cxn modelId="{0D902A90-0E75-4F28-9767-45FD3A41A954}" srcId="{07210663-044D-46A4-A674-3916A16A432D}" destId="{5296A786-211C-4DA5-9020-16A5BB858448}" srcOrd="0" destOrd="0" parTransId="{F27E79FB-D312-4711-8B19-4E69A175C656}" sibTransId="{5C64E39C-450B-4E88-A0B5-F2E084014498}"/>
    <dgm:cxn modelId="{C872020C-07F3-4331-B0AB-5F32C47D74D9}" type="presParOf" srcId="{97CA1740-8B99-49B6-BD59-AE9D0E0E462E}" destId="{E9B4FE24-342E-4303-AAD2-B8CA2B50BE0B}" srcOrd="0" destOrd="0" presId="urn:microsoft.com/office/officeart/2008/layout/PictureStrips"/>
    <dgm:cxn modelId="{05BFAD89-F8AD-4ACF-9EF6-ACA0C64007A0}" type="presParOf" srcId="{E9B4FE24-342E-4303-AAD2-B8CA2B50BE0B}" destId="{0D27B6B1-27E0-4D4D-97EB-549107E363D7}" srcOrd="0" destOrd="0" presId="urn:microsoft.com/office/officeart/2008/layout/PictureStrips"/>
    <dgm:cxn modelId="{5EA78F35-8F1B-4E5B-9C90-AA660A0DFEFF}" type="presParOf" srcId="{E9B4FE24-342E-4303-AAD2-B8CA2B50BE0B}" destId="{63A52AC2-25D6-4327-B108-9B1A6FD288FB}" srcOrd="1" destOrd="0" presId="urn:microsoft.com/office/officeart/2008/layout/PictureStrips"/>
    <dgm:cxn modelId="{0DD2964D-022B-496E-833F-4EE8CD1D6374}" type="presParOf" srcId="{97CA1740-8B99-49B6-BD59-AE9D0E0E462E}" destId="{3545E7BC-37FA-4786-ADFC-FB490C7AAB19}" srcOrd="1" destOrd="0" presId="urn:microsoft.com/office/officeart/2008/layout/PictureStrips"/>
    <dgm:cxn modelId="{68C207D6-E0C0-4D47-9EEE-22B1FC6A846C}" type="presParOf" srcId="{97CA1740-8B99-49B6-BD59-AE9D0E0E462E}" destId="{2640495D-A201-4889-BFF7-344FB65504ED}" srcOrd="2" destOrd="0" presId="urn:microsoft.com/office/officeart/2008/layout/PictureStrips"/>
    <dgm:cxn modelId="{0CBD2C9D-5C73-42C0-B11E-3362C854BFC7}" type="presParOf" srcId="{2640495D-A201-4889-BFF7-344FB65504ED}" destId="{AB3A830D-FDB3-4161-BC68-E606803D291D}" srcOrd="0" destOrd="0" presId="urn:microsoft.com/office/officeart/2008/layout/PictureStrips"/>
    <dgm:cxn modelId="{9289D22C-B52D-4061-950B-1176F3FC49A7}" type="presParOf" srcId="{2640495D-A201-4889-BFF7-344FB65504ED}" destId="{6DA12326-1463-4BE4-9FAA-BDECDA65DC6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10663-044D-46A4-A674-3916A16A43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001253-2C41-470B-BC4C-2BDC46AF001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8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Equipment is properly labeled with correct tags</a:t>
          </a:r>
          <a:endParaRPr lang="en-US" sz="2800" kern="1200" dirty="0">
            <a:solidFill>
              <a:srgbClr val="080808"/>
            </a:solidFill>
            <a:latin typeface="MiloOT"/>
            <a:ea typeface="+mn-ea"/>
            <a:cs typeface="+mn-cs"/>
          </a:endParaRPr>
        </a:p>
      </dgm:t>
    </dgm:pt>
    <dgm:pt modelId="{24570701-80C1-4674-B638-CB6561A10074}" type="sibTrans" cxnId="{AA058440-E397-4921-86C7-34336B7D293B}">
      <dgm:prSet/>
      <dgm:spPr/>
      <dgm:t>
        <a:bodyPr/>
        <a:lstStyle/>
        <a:p>
          <a:endParaRPr lang="en-US"/>
        </a:p>
      </dgm:t>
    </dgm:pt>
    <dgm:pt modelId="{D465294E-B3E4-45EC-B0D4-9BE1B9A63480}" type="parTrans" cxnId="{AA058440-E397-4921-86C7-34336B7D293B}">
      <dgm:prSet/>
      <dgm:spPr/>
      <dgm:t>
        <a:bodyPr/>
        <a:lstStyle/>
        <a:p>
          <a:endParaRPr lang="en-US"/>
        </a:p>
      </dgm:t>
    </dgm:pt>
    <dgm:pt modelId="{5296A786-211C-4DA5-9020-16A5BB858448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altLang="en-US" sz="2800" dirty="0">
              <a:solidFill>
                <a:srgbClr val="080808"/>
              </a:solidFill>
              <a:latin typeface="MiloOT"/>
            </a:rPr>
            <a:t>Off Campus equipment is accounted for correctly</a:t>
          </a:r>
          <a:endParaRPr lang="en-US" sz="2800" dirty="0">
            <a:solidFill>
              <a:srgbClr val="080808"/>
            </a:solidFill>
            <a:latin typeface="MiloOT"/>
          </a:endParaRPr>
        </a:p>
      </dgm:t>
    </dgm:pt>
    <dgm:pt modelId="{5C64E39C-450B-4E88-A0B5-F2E084014498}" type="sibTrans" cxnId="{0D902A90-0E75-4F28-9767-45FD3A41A954}">
      <dgm:prSet/>
      <dgm:spPr/>
      <dgm:t>
        <a:bodyPr/>
        <a:lstStyle/>
        <a:p>
          <a:endParaRPr lang="en-US"/>
        </a:p>
      </dgm:t>
    </dgm:pt>
    <dgm:pt modelId="{F27E79FB-D312-4711-8B19-4E69A175C656}" type="parTrans" cxnId="{0D902A90-0E75-4F28-9767-45FD3A41A954}">
      <dgm:prSet/>
      <dgm:spPr/>
      <dgm:t>
        <a:bodyPr/>
        <a:lstStyle/>
        <a:p>
          <a:endParaRPr lang="en-US"/>
        </a:p>
      </dgm:t>
    </dgm:pt>
    <dgm:pt modelId="{97CA1740-8B99-49B6-BD59-AE9D0E0E462E}" type="pres">
      <dgm:prSet presAssocID="{07210663-044D-46A4-A674-3916A16A432D}" presName="Name0" presStyleCnt="0">
        <dgm:presLayoutVars>
          <dgm:dir/>
          <dgm:resizeHandles val="exact"/>
        </dgm:presLayoutVars>
      </dgm:prSet>
      <dgm:spPr/>
    </dgm:pt>
    <dgm:pt modelId="{E9B4FE24-342E-4303-AAD2-B8CA2B50BE0B}" type="pres">
      <dgm:prSet presAssocID="{5296A786-211C-4DA5-9020-16A5BB858448}" presName="composite" presStyleCnt="0"/>
      <dgm:spPr/>
    </dgm:pt>
    <dgm:pt modelId="{0D27B6B1-27E0-4D4D-97EB-549107E363D7}" type="pres">
      <dgm:prSet presAssocID="{5296A786-211C-4DA5-9020-16A5BB858448}" presName="rect1" presStyleLbl="trAlignAcc1" presStyleIdx="0" presStyleCnt="2" custScaleX="169817" custScaleY="105466" custLinFactNeighborX="13398" custLinFactNeighborY="1350">
        <dgm:presLayoutVars>
          <dgm:bulletEnabled val="1"/>
        </dgm:presLayoutVars>
      </dgm:prSet>
      <dgm:spPr/>
    </dgm:pt>
    <dgm:pt modelId="{63A52AC2-25D6-4327-B108-9B1A6FD288FB}" type="pres">
      <dgm:prSet presAssocID="{5296A786-211C-4DA5-9020-16A5BB858448}" presName="rect2" presStyleLbl="fgImgPlace1" presStyleIdx="0" presStyleCnt="2" custScaleX="96934" custLinFactX="-16057" custLinFactNeighborX="-100000" custLinFactNeighborY="336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7000" r="-27000"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545E7BC-37FA-4786-ADFC-FB490C7AAB19}" type="pres">
      <dgm:prSet presAssocID="{5C64E39C-450B-4E88-A0B5-F2E084014498}" presName="sibTrans" presStyleCnt="0"/>
      <dgm:spPr/>
    </dgm:pt>
    <dgm:pt modelId="{2640495D-A201-4889-BFF7-344FB65504ED}" type="pres">
      <dgm:prSet presAssocID="{B7001253-2C41-470B-BC4C-2BDC46AF0010}" presName="composite" presStyleCnt="0"/>
      <dgm:spPr/>
    </dgm:pt>
    <dgm:pt modelId="{AB3A830D-FDB3-4161-BC68-E606803D291D}" type="pres">
      <dgm:prSet presAssocID="{B7001253-2C41-470B-BC4C-2BDC46AF0010}" presName="rect1" presStyleLbl="trAlignAcc1" presStyleIdx="1" presStyleCnt="2" custScaleX="161846" custScaleY="88824" custLinFactNeighborX="14942" custLinFactNeighborY="-20110">
        <dgm:presLayoutVars>
          <dgm:bulletEnabled val="1"/>
        </dgm:presLayoutVars>
      </dgm:prSet>
      <dgm:spPr/>
    </dgm:pt>
    <dgm:pt modelId="{6DA12326-1463-4BE4-9FAA-BDECDA65DC65}" type="pres">
      <dgm:prSet presAssocID="{B7001253-2C41-470B-BC4C-2BDC46AF0010}" presName="rect2" presStyleLbl="fgImgPlace1" presStyleIdx="1" presStyleCnt="2" custLinFactX="-15685" custLinFactNeighborX="-100000" custLinFactNeighborY="3198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</dgm:ptLst>
  <dgm:cxnLst>
    <dgm:cxn modelId="{BC0A0537-BFA1-4E29-BB10-9B2C9459986F}" type="presOf" srcId="{07210663-044D-46A4-A674-3916A16A432D}" destId="{97CA1740-8B99-49B6-BD59-AE9D0E0E462E}" srcOrd="0" destOrd="0" presId="urn:microsoft.com/office/officeart/2008/layout/PictureStrips"/>
    <dgm:cxn modelId="{AA058440-E397-4921-86C7-34336B7D293B}" srcId="{07210663-044D-46A4-A674-3916A16A432D}" destId="{B7001253-2C41-470B-BC4C-2BDC46AF0010}" srcOrd="1" destOrd="0" parTransId="{D465294E-B3E4-45EC-B0D4-9BE1B9A63480}" sibTransId="{24570701-80C1-4674-B638-CB6561A10074}"/>
    <dgm:cxn modelId="{8FBA1A41-F3E6-4DB5-AB0E-3AB6398E3B4C}" type="presOf" srcId="{B7001253-2C41-470B-BC4C-2BDC46AF0010}" destId="{AB3A830D-FDB3-4161-BC68-E606803D291D}" srcOrd="0" destOrd="0" presId="urn:microsoft.com/office/officeart/2008/layout/PictureStrips"/>
    <dgm:cxn modelId="{4A03484D-6C81-426F-8F56-8773AD5324FC}" type="presOf" srcId="{5296A786-211C-4DA5-9020-16A5BB858448}" destId="{0D27B6B1-27E0-4D4D-97EB-549107E363D7}" srcOrd="0" destOrd="0" presId="urn:microsoft.com/office/officeart/2008/layout/PictureStrips"/>
    <dgm:cxn modelId="{0D902A90-0E75-4F28-9767-45FD3A41A954}" srcId="{07210663-044D-46A4-A674-3916A16A432D}" destId="{5296A786-211C-4DA5-9020-16A5BB858448}" srcOrd="0" destOrd="0" parTransId="{F27E79FB-D312-4711-8B19-4E69A175C656}" sibTransId="{5C64E39C-450B-4E88-A0B5-F2E084014498}"/>
    <dgm:cxn modelId="{C872020C-07F3-4331-B0AB-5F32C47D74D9}" type="presParOf" srcId="{97CA1740-8B99-49B6-BD59-AE9D0E0E462E}" destId="{E9B4FE24-342E-4303-AAD2-B8CA2B50BE0B}" srcOrd="0" destOrd="0" presId="urn:microsoft.com/office/officeart/2008/layout/PictureStrips"/>
    <dgm:cxn modelId="{05BFAD89-F8AD-4ACF-9EF6-ACA0C64007A0}" type="presParOf" srcId="{E9B4FE24-342E-4303-AAD2-B8CA2B50BE0B}" destId="{0D27B6B1-27E0-4D4D-97EB-549107E363D7}" srcOrd="0" destOrd="0" presId="urn:microsoft.com/office/officeart/2008/layout/PictureStrips"/>
    <dgm:cxn modelId="{5EA78F35-8F1B-4E5B-9C90-AA660A0DFEFF}" type="presParOf" srcId="{E9B4FE24-342E-4303-AAD2-B8CA2B50BE0B}" destId="{63A52AC2-25D6-4327-B108-9B1A6FD288FB}" srcOrd="1" destOrd="0" presId="urn:microsoft.com/office/officeart/2008/layout/PictureStrips"/>
    <dgm:cxn modelId="{0DD2964D-022B-496E-833F-4EE8CD1D6374}" type="presParOf" srcId="{97CA1740-8B99-49B6-BD59-AE9D0E0E462E}" destId="{3545E7BC-37FA-4786-ADFC-FB490C7AAB19}" srcOrd="1" destOrd="0" presId="urn:microsoft.com/office/officeart/2008/layout/PictureStrips"/>
    <dgm:cxn modelId="{68C207D6-E0C0-4D47-9EEE-22B1FC6A846C}" type="presParOf" srcId="{97CA1740-8B99-49B6-BD59-AE9D0E0E462E}" destId="{2640495D-A201-4889-BFF7-344FB65504ED}" srcOrd="2" destOrd="0" presId="urn:microsoft.com/office/officeart/2008/layout/PictureStrips"/>
    <dgm:cxn modelId="{0CBD2C9D-5C73-42C0-B11E-3362C854BFC7}" type="presParOf" srcId="{2640495D-A201-4889-BFF7-344FB65504ED}" destId="{AB3A830D-FDB3-4161-BC68-E606803D291D}" srcOrd="0" destOrd="0" presId="urn:microsoft.com/office/officeart/2008/layout/PictureStrips"/>
    <dgm:cxn modelId="{9289D22C-B52D-4061-950B-1176F3FC49A7}" type="presParOf" srcId="{2640495D-A201-4889-BFF7-344FB65504ED}" destId="{6DA12326-1463-4BE4-9FAA-BDECDA65DC6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3C95-B137-456C-B605-3E36B1653C17}">
      <dsp:nvSpPr>
        <dsp:cNvPr id="0" name=""/>
        <dsp:cNvSpPr/>
      </dsp:nvSpPr>
      <dsp:spPr>
        <a:xfrm>
          <a:off x="2674" y="5571"/>
          <a:ext cx="3573792" cy="914856"/>
        </a:xfrm>
        <a:prstGeom prst="rect">
          <a:avLst/>
        </a:prstGeom>
        <a:noFill/>
        <a:ln w="25400" cap="flat" cmpd="sng" algn="ctr">
          <a:solidFill>
            <a:srgbClr val="08080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80808"/>
              </a:solidFill>
              <a:latin typeface="MiloOT"/>
            </a:rPr>
            <a:t>University Titled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rgbClr val="080808"/>
              </a:solidFill>
              <a:latin typeface="MiloOT"/>
            </a:rPr>
            <a:t>Ownership vests with University</a:t>
          </a:r>
        </a:p>
      </dsp:txBody>
      <dsp:txXfrm>
        <a:off x="2674" y="5571"/>
        <a:ext cx="3573792" cy="914856"/>
      </dsp:txXfrm>
    </dsp:sp>
    <dsp:sp modelId="{04F89FA7-744E-46A8-BCFA-5C8AB9C2C89A}">
      <dsp:nvSpPr>
        <dsp:cNvPr id="0" name=""/>
        <dsp:cNvSpPr/>
      </dsp:nvSpPr>
      <dsp:spPr>
        <a:xfrm>
          <a:off x="2674" y="920427"/>
          <a:ext cx="3573792" cy="1358775"/>
        </a:xfrm>
        <a:prstGeom prst="rect">
          <a:avLst/>
        </a:prstGeom>
        <a:noFill/>
        <a:ln w="25400" cap="flat" cmpd="sng" algn="ctr">
          <a:solidFill>
            <a:srgbClr val="08080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A TAGS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Unconditional Title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 Conditional Title</a:t>
          </a:r>
        </a:p>
      </dsp:txBody>
      <dsp:txXfrm>
        <a:off x="2674" y="920427"/>
        <a:ext cx="3573792" cy="1358775"/>
      </dsp:txXfrm>
    </dsp:sp>
    <dsp:sp modelId="{3A96AB70-A762-438F-B29B-D7E2A6B9DDB9}">
      <dsp:nvSpPr>
        <dsp:cNvPr id="0" name=""/>
        <dsp:cNvSpPr/>
      </dsp:nvSpPr>
      <dsp:spPr>
        <a:xfrm>
          <a:off x="4073331" y="0"/>
          <a:ext cx="3873562" cy="9001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rgbClr val="08080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2">
                  <a:lumMod val="50000"/>
                </a:schemeClr>
              </a:solidFill>
              <a:latin typeface="MiloOT"/>
            </a:rPr>
            <a:t>Sponsor Titled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2">
                  <a:lumMod val="50000"/>
                </a:schemeClr>
              </a:solidFill>
              <a:latin typeface="MiloOT"/>
            </a:rPr>
            <a:t>Ownership vests with Sponsor</a:t>
          </a:r>
          <a:endParaRPr lang="en-US" sz="1800" kern="1200" dirty="0">
            <a:latin typeface="MiloOT"/>
          </a:endParaRPr>
        </a:p>
      </dsp:txBody>
      <dsp:txXfrm>
        <a:off x="4073331" y="0"/>
        <a:ext cx="3873562" cy="900109"/>
      </dsp:txXfrm>
    </dsp:sp>
    <dsp:sp modelId="{DFFA66C4-C23F-40D7-8ACC-59BED7FCC986}">
      <dsp:nvSpPr>
        <dsp:cNvPr id="0" name=""/>
        <dsp:cNvSpPr/>
      </dsp:nvSpPr>
      <dsp:spPr>
        <a:xfrm>
          <a:off x="4079472" y="911459"/>
          <a:ext cx="3893432" cy="136546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rgbClr val="08080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>
              <a:latin typeface="MiloOT"/>
            </a:rPr>
            <a:t>S TAGS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>
              <a:solidFill>
                <a:schemeClr val="tx2">
                  <a:lumMod val="50000"/>
                </a:schemeClr>
              </a:solidFill>
              <a:latin typeface="MiloOT"/>
            </a:rPr>
            <a:t>Acquired Equipment</a:t>
          </a:r>
          <a:endParaRPr lang="en-US" sz="2400" kern="1200" dirty="0">
            <a:latin typeface="MiloO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2">
                  <a:lumMod val="50000"/>
                </a:schemeClr>
              </a:solidFill>
              <a:latin typeface="MiloOT"/>
            </a:rPr>
            <a:t>Furnished Equipment</a:t>
          </a:r>
        </a:p>
      </dsp:txBody>
      <dsp:txXfrm>
        <a:off x="4079472" y="911459"/>
        <a:ext cx="3893432" cy="1365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7B6B1-27E0-4D4D-97EB-549107E363D7}">
      <dsp:nvSpPr>
        <dsp:cNvPr id="0" name=""/>
        <dsp:cNvSpPr/>
      </dsp:nvSpPr>
      <dsp:spPr>
        <a:xfrm>
          <a:off x="738746" y="227398"/>
          <a:ext cx="8706673" cy="1689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23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800" kern="1200" dirty="0">
              <a:solidFill>
                <a:srgbClr val="080808"/>
              </a:solidFill>
              <a:latin typeface="MiloOT"/>
            </a:rPr>
            <a:t>University records </a:t>
          </a:r>
          <a:r>
            <a:rPr lang="en-US" altLang="en-US" sz="2800" u="sng" kern="1200" dirty="0">
              <a:solidFill>
                <a:srgbClr val="080808"/>
              </a:solidFill>
              <a:latin typeface="MiloOT"/>
            </a:rPr>
            <a:t>match</a:t>
          </a:r>
          <a:r>
            <a:rPr lang="en-US" altLang="en-US" sz="2800" kern="1200" dirty="0">
              <a:solidFill>
                <a:srgbClr val="080808"/>
              </a:solidFill>
              <a:latin typeface="MiloOT"/>
            </a:rPr>
            <a:t> equipment’s physical information with regards to property tag number, serial number, model number, manufacturer, and location</a:t>
          </a:r>
          <a:endParaRPr lang="en-US" sz="2800" kern="1200" dirty="0">
            <a:solidFill>
              <a:srgbClr val="080808"/>
            </a:solidFill>
            <a:latin typeface="MiloOT"/>
          </a:endParaRPr>
        </a:p>
      </dsp:txBody>
      <dsp:txXfrm>
        <a:off x="738746" y="227398"/>
        <a:ext cx="8706673" cy="1689793"/>
      </dsp:txXfrm>
    </dsp:sp>
    <dsp:sp modelId="{63A52AC2-25D6-4327-B108-9B1A6FD288FB}">
      <dsp:nvSpPr>
        <dsp:cNvPr id="0" name=""/>
        <dsp:cNvSpPr/>
      </dsp:nvSpPr>
      <dsp:spPr>
        <a:xfrm>
          <a:off x="661089" y="74652"/>
          <a:ext cx="1087164" cy="1682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A830D-FDB3-4161-BC68-E606803D291D}">
      <dsp:nvSpPr>
        <dsp:cNvPr id="0" name=""/>
        <dsp:cNvSpPr/>
      </dsp:nvSpPr>
      <dsp:spPr>
        <a:xfrm>
          <a:off x="1147426" y="2060717"/>
          <a:ext cx="8297993" cy="1423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23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8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Equipment is functional, in use and safeguarded</a:t>
          </a:r>
          <a:endParaRPr lang="en-US" sz="2800" kern="1200" dirty="0">
            <a:solidFill>
              <a:srgbClr val="080808"/>
            </a:solidFill>
            <a:latin typeface="MiloOT"/>
            <a:ea typeface="+mn-ea"/>
            <a:cs typeface="+mn-cs"/>
          </a:endParaRPr>
        </a:p>
      </dsp:txBody>
      <dsp:txXfrm>
        <a:off x="1147426" y="2060717"/>
        <a:ext cx="8297993" cy="1423152"/>
      </dsp:txXfrm>
    </dsp:sp>
    <dsp:sp modelId="{6DA12326-1463-4BE4-9FAA-BDECDA65DC65}">
      <dsp:nvSpPr>
        <dsp:cNvPr id="0" name=""/>
        <dsp:cNvSpPr/>
      </dsp:nvSpPr>
      <dsp:spPr>
        <a:xfrm>
          <a:off x="585508" y="2153269"/>
          <a:ext cx="1121551" cy="1682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7B6B1-27E0-4D4D-97EB-549107E363D7}">
      <dsp:nvSpPr>
        <dsp:cNvPr id="0" name=""/>
        <dsp:cNvSpPr/>
      </dsp:nvSpPr>
      <dsp:spPr>
        <a:xfrm>
          <a:off x="738746" y="227398"/>
          <a:ext cx="8706673" cy="1689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23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800" kern="1200" dirty="0">
              <a:solidFill>
                <a:srgbClr val="080808"/>
              </a:solidFill>
              <a:latin typeface="MiloOT"/>
            </a:rPr>
            <a:t>Off Campus equipment is accounted for correctly</a:t>
          </a:r>
          <a:endParaRPr lang="en-US" sz="2800" kern="1200" dirty="0">
            <a:solidFill>
              <a:srgbClr val="080808"/>
            </a:solidFill>
            <a:latin typeface="MiloOT"/>
          </a:endParaRPr>
        </a:p>
      </dsp:txBody>
      <dsp:txXfrm>
        <a:off x="738746" y="227398"/>
        <a:ext cx="8706673" cy="1689793"/>
      </dsp:txXfrm>
    </dsp:sp>
    <dsp:sp modelId="{63A52AC2-25D6-4327-B108-9B1A6FD288FB}">
      <dsp:nvSpPr>
        <dsp:cNvPr id="0" name=""/>
        <dsp:cNvSpPr/>
      </dsp:nvSpPr>
      <dsp:spPr>
        <a:xfrm>
          <a:off x="661089" y="74652"/>
          <a:ext cx="1087164" cy="168232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A830D-FDB3-4161-BC68-E606803D291D}">
      <dsp:nvSpPr>
        <dsp:cNvPr id="0" name=""/>
        <dsp:cNvSpPr/>
      </dsp:nvSpPr>
      <dsp:spPr>
        <a:xfrm>
          <a:off x="1147426" y="2077684"/>
          <a:ext cx="8297993" cy="1423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234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800" kern="1200" dirty="0">
              <a:solidFill>
                <a:srgbClr val="080808"/>
              </a:solidFill>
              <a:latin typeface="MiloOT"/>
              <a:ea typeface="+mn-ea"/>
              <a:cs typeface="+mn-cs"/>
            </a:rPr>
            <a:t>Equipment is properly labeled with correct tags</a:t>
          </a:r>
          <a:endParaRPr lang="en-US" sz="2800" kern="1200" dirty="0">
            <a:solidFill>
              <a:srgbClr val="080808"/>
            </a:solidFill>
            <a:latin typeface="MiloOT"/>
            <a:ea typeface="+mn-ea"/>
            <a:cs typeface="+mn-cs"/>
          </a:endParaRPr>
        </a:p>
      </dsp:txBody>
      <dsp:txXfrm>
        <a:off x="1147426" y="2077684"/>
        <a:ext cx="8297993" cy="1423152"/>
      </dsp:txXfrm>
    </dsp:sp>
    <dsp:sp modelId="{6DA12326-1463-4BE4-9FAA-BDECDA65DC65}">
      <dsp:nvSpPr>
        <dsp:cNvPr id="0" name=""/>
        <dsp:cNvSpPr/>
      </dsp:nvSpPr>
      <dsp:spPr>
        <a:xfrm>
          <a:off x="648068" y="2132727"/>
          <a:ext cx="1121551" cy="168232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7B5C3F5-F60E-44A8-B25E-726357C53076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C7B0E17-DD38-4573-9930-948142DE7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0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Gricelda:</a:t>
            </a:r>
          </a:p>
          <a:p>
            <a:endParaRPr lang="en-US" dirty="0"/>
          </a:p>
          <a:p>
            <a:r>
              <a:rPr lang="en-US" dirty="0"/>
              <a:t>The also verify other items outside of inventory process such as the purchasing documents, if prior sponsor approval was obtained.</a:t>
            </a:r>
          </a:p>
        </p:txBody>
      </p:sp>
    </p:spTree>
    <p:extLst>
      <p:ext uri="{BB962C8B-B14F-4D97-AF65-F5344CB8AC3E}">
        <p14:creationId xmlns:p14="http://schemas.microsoft.com/office/powerpoint/2010/main" val="394300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Gricelda:</a:t>
            </a:r>
          </a:p>
          <a:p>
            <a:endParaRPr lang="en-US" dirty="0"/>
          </a:p>
          <a:p>
            <a:r>
              <a:rPr lang="en-US" dirty="0"/>
              <a:t>The also verify other items outside of inventory process such as the purchasing documents, if prior sponsor approval was obtained.</a:t>
            </a:r>
          </a:p>
        </p:txBody>
      </p:sp>
    </p:spTree>
    <p:extLst>
      <p:ext uri="{BB962C8B-B14F-4D97-AF65-F5344CB8AC3E}">
        <p14:creationId xmlns:p14="http://schemas.microsoft.com/office/powerpoint/2010/main" val="40220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1" y="2123219"/>
            <a:ext cx="7626756" cy="1467356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862" y="3896590"/>
            <a:ext cx="6380290" cy="17247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t>9/14/2021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t>9/14/2021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293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6752" cy="58293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t>9/14/2021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t>9/14/2021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74" y="4396153"/>
            <a:ext cx="7775867" cy="1415711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74" y="2880360"/>
            <a:ext cx="7775867" cy="150876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27459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31972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t>9/14/2021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4032504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572000" y="1577340"/>
            <a:ext cx="4114800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t>9/14/2021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660"/>
            <a:ext cx="4039819" cy="777011"/>
          </a:xfrm>
        </p:spPr>
        <p:txBody>
          <a:bodyPr anchor="b"/>
          <a:lstStyle>
            <a:lvl1pPr>
              <a:buNone/>
              <a:defRPr sz="2736" b="1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4237" y="1397660"/>
            <a:ext cx="4042563" cy="777011"/>
          </a:xfrm>
        </p:spPr>
        <p:txBody>
          <a:bodyPr anchor="b"/>
          <a:lstStyle>
            <a:lvl1pPr>
              <a:buNone/>
              <a:defRPr sz="2736" b="1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457200" y="2174671"/>
            <a:ext cx="4039819" cy="3950894"/>
          </a:xfrm>
        </p:spPr>
        <p:txBody>
          <a:bodyPr/>
          <a:lstStyle>
            <a:lvl1pPr>
              <a:defRPr sz="2736"/>
            </a:lvl1pPr>
            <a:lvl2pPr>
              <a:defRPr sz="2160"/>
            </a:lvl2pPr>
            <a:lvl3pPr>
              <a:defRPr sz="194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44237" y="2174671"/>
            <a:ext cx="4042563" cy="3950894"/>
          </a:xfrm>
        </p:spPr>
        <p:txBody>
          <a:bodyPr/>
          <a:lstStyle>
            <a:lvl1pPr>
              <a:defRPr sz="2736"/>
            </a:lvl1pPr>
            <a:lvl2pPr>
              <a:defRPr sz="2160"/>
            </a:lvl2pPr>
            <a:lvl3pPr>
              <a:defRPr sz="194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t>9/14/2021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t>9/14/2021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t>9/14/2021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16"/>
            <a:ext cx="3008376" cy="1160306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89" y="273016"/>
            <a:ext cx="5112411" cy="5830604"/>
          </a:xfrm>
        </p:spPr>
        <p:txBody>
          <a:bodyPr/>
          <a:lstStyle>
            <a:lvl1pPr>
              <a:defRPr sz="3168"/>
            </a:lvl1pPr>
            <a:lvl2pPr>
              <a:defRPr sz="2736"/>
            </a:lvl2pPr>
            <a:lvl3pPr>
              <a:defRPr sz="2376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3322"/>
            <a:ext cx="3007461" cy="4670298"/>
          </a:xfrm>
        </p:spPr>
        <p:txBody>
          <a:bodyPr/>
          <a:lstStyle>
            <a:lvl1pPr marL="0" indent="0">
              <a:buNone/>
              <a:defRPr sz="1368"/>
            </a:lvl1pPr>
            <a:lvl2pPr marL="457200" indent="0">
              <a:buNone/>
              <a:defRPr sz="1152"/>
            </a:lvl2pPr>
            <a:lvl3pPr marL="914400" indent="0">
              <a:buNone/>
              <a:defRPr sz="993"/>
            </a:lvl3pPr>
            <a:lvl4pPr marL="1370914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5946" indent="0">
              <a:buNone/>
              <a:defRPr sz="900"/>
            </a:lvl7pPr>
            <a:lvl8pPr marL="3197202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t>9/14/2021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4" y="4800600"/>
            <a:ext cx="5486400" cy="548640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792224" y="610361"/>
            <a:ext cx="5486400" cy="4116858"/>
          </a:xfrm>
        </p:spPr>
        <p:txBody>
          <a:bodyPr/>
          <a:lstStyle/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2224" y="5349240"/>
            <a:ext cx="5486400" cy="754380"/>
          </a:xfrm>
        </p:spPr>
        <p:txBody>
          <a:bodyPr/>
          <a:lstStyle>
            <a:lvl1pPr marL="0" indent="0">
              <a:buNone/>
              <a:defRPr sz="1368"/>
            </a:lvl1pPr>
            <a:lvl2pPr marL="457200" indent="0">
              <a:buNone/>
              <a:defRPr sz="1152"/>
            </a:lvl2pPr>
            <a:lvl3pPr marL="914400" indent="0">
              <a:buNone/>
              <a:defRPr sz="993"/>
            </a:lvl3pPr>
            <a:lvl4pPr marL="1370914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5946" indent="0">
              <a:buNone/>
              <a:defRPr sz="900"/>
            </a:lvl7pPr>
            <a:lvl8pPr marL="3197202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t>9/14/2021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7914"/>
            <a:ext cx="8229600" cy="450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9360"/>
            <a:ext cx="2130552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/>
          <p:nvPr/>
        </p:nvSpPr>
        <p:spPr>
          <a:xfrm>
            <a:off x="675708" y="4321683"/>
            <a:ext cx="4042766" cy="0"/>
          </a:xfrm>
          <a:prstGeom prst="line">
            <a:avLst/>
          </a:prstGeom>
          <a:noFill/>
          <a:ln w="11430" cmpd="sng">
            <a:solidFill>
              <a:srgbClr val="001734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79951" y="1596094"/>
            <a:ext cx="1702841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800"/>
              </a:lnSpc>
              <a:defRPr lang="en-US"/>
            </a:pPr>
            <a:r>
              <a:rPr lang="en-US" sz="2000" b="1" dirty="0">
                <a:latin typeface="MiloOT-Black" charset="77"/>
                <a:ea typeface="MiloOT-Black" charset="77"/>
                <a:cs typeface="MiloOT-Black" charset="77"/>
              </a:rPr>
              <a:t>Febr</a:t>
            </a:r>
            <a:r>
              <a:rPr sz="2000" b="1" dirty="0">
                <a:latin typeface="MiloOT-Black" charset="77"/>
                <a:ea typeface="MiloOT-Black" charset="77"/>
                <a:cs typeface="MiloOT-Black" charset="77"/>
              </a:rPr>
              <a:t>uary 20</a:t>
            </a:r>
            <a:r>
              <a:rPr lang="en-US" sz="2000" b="1" dirty="0">
                <a:latin typeface="MiloOT-Black" charset="77"/>
                <a:ea typeface="MiloOT-Black" charset="77"/>
                <a:cs typeface="MiloOT-Black" charset="77"/>
              </a:rPr>
              <a:t>21</a:t>
            </a:r>
            <a:r>
              <a:rPr sz="2000" b="1" dirty="0">
                <a:latin typeface="MiloOT-Black" charset="77"/>
                <a:ea typeface="MiloOT-Black" charset="77"/>
                <a:cs typeface="MiloOT-Black" charset="77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7274" y="2498250"/>
            <a:ext cx="8466726" cy="7867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r>
              <a:rPr lang="en-US" sz="4400" dirty="0">
                <a:solidFill>
                  <a:srgbClr val="080808"/>
                </a:solidFill>
                <a:latin typeface="MiloOT"/>
              </a:rPr>
              <a:t>Inventory of Equipment Accountable to Sponsored Awards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5708" y="4434380"/>
            <a:ext cx="4042766" cy="9398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00"/>
              </a:lnSpc>
              <a:spcAft>
                <a:spcPts val="1200"/>
              </a:spcAft>
              <a:defRPr lang="en-US"/>
            </a:pPr>
            <a:r>
              <a:rPr lang="en-US" dirty="0">
                <a:latin typeface="MiloOT" charset="77"/>
                <a:ea typeface="MiloOT" charset="77"/>
                <a:cs typeface="MiloOT" charset="77"/>
              </a:rPr>
              <a:t>Financial Compliance Services, Property</a:t>
            </a:r>
          </a:p>
          <a:p>
            <a:pPr>
              <a:lnSpc>
                <a:spcPts val="1000"/>
              </a:lnSpc>
              <a:spcAft>
                <a:spcPts val="1200"/>
              </a:spcAft>
              <a:defRPr lang="en-US"/>
            </a:pPr>
            <a:r>
              <a:rPr lang="en-US" dirty="0">
                <a:latin typeface="MiloOT" charset="77"/>
                <a:ea typeface="MiloOT" charset="77"/>
                <a:cs typeface="MiloOT" charset="77"/>
              </a:rPr>
              <a:t>Sponsored Projects Services</a:t>
            </a:r>
          </a:p>
          <a:p>
            <a:pPr>
              <a:lnSpc>
                <a:spcPts val="1000"/>
              </a:lnSpc>
              <a:spcAft>
                <a:spcPts val="1200"/>
              </a:spcAft>
              <a:defRPr lang="en-US"/>
            </a:pPr>
            <a:r>
              <a:rPr lang="en-US" dirty="0">
                <a:latin typeface="MiloOT" charset="77"/>
                <a:ea typeface="MiloOT" charset="77"/>
                <a:cs typeface="MiloOT" charset="77"/>
              </a:rPr>
              <a:t>property</a:t>
            </a:r>
            <a:r>
              <a:rPr dirty="0">
                <a:latin typeface="MiloOT" charset="77"/>
                <a:ea typeface="MiloOT" charset="77"/>
                <a:cs typeface="MiloOT" charset="77"/>
              </a:rPr>
              <a:t>@</a:t>
            </a:r>
            <a:r>
              <a:rPr lang="en-US" dirty="0">
                <a:latin typeface="MiloOT" charset="77"/>
                <a:ea typeface="MiloOT" charset="77"/>
                <a:cs typeface="MiloOT" charset="77"/>
              </a:rPr>
              <a:t>arizona.edu</a:t>
            </a:r>
            <a:r>
              <a:rPr dirty="0">
                <a:latin typeface="MiloOT" charset="77"/>
                <a:ea typeface="MiloOT" charset="77"/>
                <a:cs typeface="MiloOT" charset="77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95D98-83A9-D74E-AABB-38753896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29" y="764704"/>
            <a:ext cx="1082284" cy="157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D40EC-62AD-484B-88C8-CE3E5816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5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0E2848D4-E0DC-3D41-B145-16553525739E}"/>
              </a:ext>
            </a:extLst>
          </p:cNvPr>
          <p:cNvSpPr/>
          <p:nvPr/>
        </p:nvSpPr>
        <p:spPr>
          <a:xfrm>
            <a:off x="-1273871" y="-315416"/>
            <a:ext cx="5255034" cy="7317432"/>
          </a:xfrm>
          <a:prstGeom prst="parallelogram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F6CA7-BBA9-C244-8400-7B80DB32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5D707-2C60-4049-9067-DE0ABC46DD2D}"/>
              </a:ext>
            </a:extLst>
          </p:cNvPr>
          <p:cNvSpPr txBox="1"/>
          <p:nvPr/>
        </p:nvSpPr>
        <p:spPr>
          <a:xfrm>
            <a:off x="4201075" y="250145"/>
            <a:ext cx="45651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Federal 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Non-Federal Sponsor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Based on specific terms of the award, they have the right to audit any equipment accountable to their award funds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of equipment acquired or furnished under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federal/non-federal awards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(S Tags and 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Tags)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68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4393" y="764704"/>
            <a:ext cx="8145481" cy="801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750"/>
              </a:lnSpc>
              <a:spcAft>
                <a:spcPts val="300"/>
              </a:spcAft>
              <a:defRPr lang="en-US"/>
            </a:pPr>
            <a:r>
              <a:rPr lang="en-US" sz="4800" dirty="0">
                <a:solidFill>
                  <a:srgbClr val="9F1428"/>
                </a:solidFill>
                <a:latin typeface="MiloOT-Bold" charset="77"/>
              </a:rPr>
              <a:t>Main Components of an </a:t>
            </a:r>
          </a:p>
          <a:p>
            <a:pPr>
              <a:lnSpc>
                <a:spcPts val="3750"/>
              </a:lnSpc>
              <a:spcAft>
                <a:spcPts val="300"/>
              </a:spcAft>
              <a:defRPr lang="en-US"/>
            </a:pPr>
            <a:r>
              <a:rPr lang="en-US" sz="4800" dirty="0">
                <a:solidFill>
                  <a:srgbClr val="9F1428"/>
                </a:solidFill>
                <a:latin typeface="MiloOT-Bold" charset="77"/>
              </a:rPr>
              <a:t>Equipment Audit:</a:t>
            </a:r>
            <a:endParaRPr sz="4800" dirty="0">
              <a:solidFill>
                <a:srgbClr val="9F1428"/>
              </a:solidFill>
              <a:latin typeface="MiloOT-Bold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91" y="2282700"/>
            <a:ext cx="7990656" cy="2014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Review of purchasing documents</a:t>
            </a:r>
          </a:p>
          <a:p>
            <a:pPr>
              <a:lnSpc>
                <a:spcPts val="3600"/>
              </a:lnSpc>
              <a:defRPr lang="en-US"/>
            </a:pPr>
            <a:r>
              <a:rPr lang="en-US" sz="3200" dirty="0">
                <a:latin typeface="MiloOT-Xbold" charset="77"/>
                <a:ea typeface="MiloOT-Xbold" charset="77"/>
                <a:cs typeface="MiloOT-Xbold" charset="77"/>
              </a:rPr>
              <a:t>Verify if equipment is allowable and budgeted</a:t>
            </a:r>
          </a:p>
          <a:p>
            <a:pPr>
              <a:lnSpc>
                <a:spcPts val="3600"/>
              </a:lnSpc>
              <a:defRPr lang="en-US"/>
            </a:pPr>
            <a:r>
              <a:rPr lang="en-US" sz="3200" dirty="0">
                <a:latin typeface="MiloOT-Xbold" charset="77"/>
                <a:ea typeface="MiloOT-Xbold" charset="77"/>
                <a:cs typeface="MiloOT-Xbold" charset="77"/>
              </a:rPr>
              <a:t>or if prior approval obtained</a:t>
            </a:r>
          </a:p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  <a:defRPr lang="en-US"/>
            </a:pPr>
            <a:endParaRPr sz="3600" dirty="0">
              <a:solidFill>
                <a:srgbClr val="001734"/>
              </a:solidFill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743320"/>
            <a:ext cx="7990656" cy="45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endParaRPr lang="en-US" sz="4000" dirty="0"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Physical inspection</a:t>
            </a:r>
          </a:p>
          <a:p>
            <a:pPr>
              <a:lnSpc>
                <a:spcPts val="3600"/>
              </a:lnSpc>
              <a:defRPr lang="en-US"/>
            </a:pPr>
            <a:r>
              <a:rPr lang="en-US" sz="3200" dirty="0">
                <a:latin typeface="MiloOT-Xbold" charset="77"/>
                <a:ea typeface="MiloOT-Xbold" charset="77"/>
                <a:cs typeface="MiloOT-Xbold" charset="77"/>
              </a:rPr>
              <a:t>Verification of the accuracy and completeness of the University property records as compared to physical equipment information</a:t>
            </a:r>
            <a:endParaRPr lang="en-US" sz="3200" u="sng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lang="en-US"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E0A9C-16BF-6F45-B08D-0A441286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1" y="2282700"/>
            <a:ext cx="173242" cy="296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E385D-D309-234D-A624-26EE0D13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1" y="4221088"/>
            <a:ext cx="173242" cy="296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337B2-87CE-034D-8A0B-17261DC8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CE5ABE-DF30-424A-B24B-E7A782490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414166"/>
              </p:ext>
            </p:extLst>
          </p:nvPr>
        </p:nvGraphicFramePr>
        <p:xfrm>
          <a:off x="-468560" y="1656319"/>
          <a:ext cx="9445420" cy="38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B52B12-204D-4071-B6A4-BB1B76255BF8}"/>
              </a:ext>
            </a:extLst>
          </p:cNvPr>
          <p:cNvSpPr txBox="1"/>
          <p:nvPr/>
        </p:nvSpPr>
        <p:spPr>
          <a:xfrm>
            <a:off x="436659" y="404665"/>
            <a:ext cx="8684217" cy="1224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536735" hangingPunct="0">
              <a:lnSpc>
                <a:spcPct val="150000"/>
              </a:lnSpc>
              <a:defRPr/>
            </a:pPr>
            <a:endParaRPr lang="en-US" sz="4000" kern="0" dirty="0">
              <a:solidFill>
                <a:srgbClr val="991329"/>
              </a:solidFill>
              <a:latin typeface="MiloOT-Xbold"/>
              <a:sym typeface="MiloOT-Xbold"/>
            </a:endParaRPr>
          </a:p>
        </p:txBody>
      </p:sp>
    </p:spTree>
    <p:extLst>
      <p:ext uri="{BB962C8B-B14F-4D97-AF65-F5344CB8AC3E}">
        <p14:creationId xmlns:p14="http://schemas.microsoft.com/office/powerpoint/2010/main" val="166284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CE5ABE-DF30-424A-B24B-E7A782490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626729"/>
              </p:ext>
            </p:extLst>
          </p:nvPr>
        </p:nvGraphicFramePr>
        <p:xfrm>
          <a:off x="-468560" y="1656319"/>
          <a:ext cx="9445420" cy="38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B52B12-204D-4071-B6A4-BB1B76255BF8}"/>
              </a:ext>
            </a:extLst>
          </p:cNvPr>
          <p:cNvSpPr txBox="1"/>
          <p:nvPr/>
        </p:nvSpPr>
        <p:spPr>
          <a:xfrm>
            <a:off x="436659" y="404665"/>
            <a:ext cx="8684217" cy="1224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536735" hangingPunct="0">
              <a:lnSpc>
                <a:spcPct val="150000"/>
              </a:lnSpc>
              <a:defRPr/>
            </a:pPr>
            <a:endParaRPr lang="en-US" sz="4000" kern="0" dirty="0">
              <a:solidFill>
                <a:srgbClr val="991329"/>
              </a:solidFill>
              <a:latin typeface="MiloOT-Xbold"/>
              <a:sym typeface="MiloOT-Xbold"/>
            </a:endParaRPr>
          </a:p>
        </p:txBody>
      </p:sp>
    </p:spTree>
    <p:extLst>
      <p:ext uri="{BB962C8B-B14F-4D97-AF65-F5344CB8AC3E}">
        <p14:creationId xmlns:p14="http://schemas.microsoft.com/office/powerpoint/2010/main" val="199232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31286" y="1124744"/>
            <a:ext cx="7481428" cy="35829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If the University’s property system is deemed unsatisfactory under an audit, it could: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1428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potentially decrease the University’s eligibility to receive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sponsor funding for the acquisition of equipment</a:t>
            </a:r>
          </a:p>
          <a:p>
            <a:pPr marL="571500" marR="0" lvl="0" indent="-571500" algn="l" defTabSz="4572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potentially add restrictions to equipment acquisitions on current and/or future awards</a:t>
            </a:r>
          </a:p>
          <a:p>
            <a:pPr marL="571500" marR="0" lvl="0" indent="-571500" algn="l" defTabSz="4572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5151"/>
              </a:solidFill>
              <a:effectLst/>
              <a:uLnTx/>
              <a:uFillTx/>
              <a:latin typeface="MiloOT-Bold" charset="77"/>
              <a:ea typeface="MiloOT-Bold" charset="77"/>
              <a:cs typeface="MiloOT-Bold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0DD42-E898-5948-B356-EDE551DD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31286" y="404664"/>
            <a:ext cx="7481428" cy="6120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750"/>
              </a:lnSpc>
              <a:spcAft>
                <a:spcPts val="300"/>
              </a:spcAft>
              <a:defRPr lang="en-US"/>
            </a:pPr>
            <a:r>
              <a:rPr lang="en-US" sz="4000" dirty="0">
                <a:solidFill>
                  <a:srgbClr val="9F1428"/>
                </a:solidFill>
                <a:latin typeface="MiloOT-Bold" charset="77"/>
              </a:rPr>
              <a:t>Items to consider outside of the inventory process:</a:t>
            </a:r>
            <a:endParaRPr lang="en-US" sz="3600" dirty="0">
              <a:solidFill>
                <a:srgbClr val="9F1428"/>
              </a:solidFill>
              <a:latin typeface="MiloOT-Bold" charset="77"/>
            </a:endParaRPr>
          </a:p>
          <a:p>
            <a:pPr marL="525807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Provide detail on equipment at time of acquisition </a:t>
            </a:r>
          </a:p>
          <a:p>
            <a:pPr lvl="1"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 (i.e. serial and model numbers)</a:t>
            </a:r>
          </a:p>
          <a:p>
            <a:pPr marL="525807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Train departmental staff on how to administer equipment accountable to sponsored awards, especially Sponsor Titled Assets (S Tags)</a:t>
            </a:r>
          </a:p>
          <a:p>
            <a:pPr marL="525807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Immediately notify SPS Property when:</a:t>
            </a:r>
          </a:p>
          <a:p>
            <a:pPr marL="1614225" lvl="1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equipment is received directly from a sponsor</a:t>
            </a:r>
          </a:p>
          <a:p>
            <a:pPr marL="1614225" lvl="1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equipment is no longer of use or functioning</a:t>
            </a:r>
          </a:p>
          <a:p>
            <a:pPr marL="1614225" lvl="1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equipment cannot be located </a:t>
            </a:r>
          </a:p>
          <a:p>
            <a:pPr marL="1614225" lvl="1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equipment has been returned or delivered to a sponsor</a:t>
            </a:r>
          </a:p>
          <a:p>
            <a:pPr marL="1614225" lvl="1" indent="-525807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a PI is transferring equipment to or from another institution</a:t>
            </a:r>
          </a:p>
          <a:p>
            <a:pPr>
              <a:lnSpc>
                <a:spcPts val="3750"/>
              </a:lnSpc>
              <a:spcAft>
                <a:spcPts val="300"/>
              </a:spcAft>
              <a:defRPr lang="en-US"/>
            </a:pPr>
            <a:endParaRPr lang="en-US" altLang="en-US" sz="3200" kern="0" dirty="0">
              <a:solidFill>
                <a:srgbClr val="535353">
                  <a:lumMod val="50000"/>
                </a:srgbClr>
              </a:solidFill>
              <a:cs typeface="Calibri"/>
              <a:sym typeface="Calibri"/>
            </a:endParaRPr>
          </a:p>
          <a:p>
            <a:pPr marL="571500" indent="-571500">
              <a:lnSpc>
                <a:spcPts val="375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lang="en-US"/>
            </a:pPr>
            <a:endParaRPr sz="3600" dirty="0">
              <a:solidFill>
                <a:srgbClr val="4F5151"/>
              </a:solidFill>
              <a:latin typeface="MiloOT-Bold" charset="77"/>
              <a:ea typeface="MiloOT-Bold" charset="77"/>
              <a:cs typeface="MiloOT-Bold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0DD42-E898-5948-B356-EDE551DD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7B735203-75A6-6A47-8B50-C93CE58BE254}"/>
              </a:ext>
            </a:extLst>
          </p:cNvPr>
          <p:cNvSpPr/>
          <p:nvPr/>
        </p:nvSpPr>
        <p:spPr>
          <a:xfrm>
            <a:off x="0" y="-243408"/>
            <a:ext cx="7452320" cy="7452320"/>
          </a:xfrm>
          <a:prstGeom prst="diamond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8B358-DC19-154E-A806-203B6E9CFA5B}"/>
              </a:ext>
            </a:extLst>
          </p:cNvPr>
          <p:cNvSpPr/>
          <p:nvPr/>
        </p:nvSpPr>
        <p:spPr>
          <a:xfrm>
            <a:off x="0" y="-243408"/>
            <a:ext cx="3851920" cy="7488832"/>
          </a:xfrm>
          <a:prstGeom prst="rect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231014" y="2708920"/>
            <a:ext cx="4990291" cy="10172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7000"/>
              </a:lnSpc>
              <a:defRPr lang="en-US"/>
            </a:pPr>
            <a:r>
              <a:rPr lang="en-US" sz="7000" dirty="0">
                <a:solidFill>
                  <a:srgbClr val="FFFFFF"/>
                </a:solidFill>
                <a:latin typeface="MiloOT-Medi" charset="77"/>
                <a:ea typeface="MiloOT-Medi" charset="77"/>
                <a:cs typeface="MiloOT-Medi" charset="77"/>
              </a:rPr>
              <a:t>Questions</a:t>
            </a:r>
            <a:endParaRPr sz="7000" dirty="0">
              <a:solidFill>
                <a:srgbClr val="FFFFFF"/>
              </a:solidFill>
              <a:latin typeface="MiloOT-Medi" charset="77"/>
              <a:ea typeface="MiloOT-Medi" charset="77"/>
              <a:cs typeface="MiloOT-Medi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B9A6-04F7-E948-90F6-DFA3F055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63028" y="3350084"/>
            <a:ext cx="1082284" cy="1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7B735203-75A6-6A47-8B50-C93CE58BE254}"/>
              </a:ext>
            </a:extLst>
          </p:cNvPr>
          <p:cNvSpPr/>
          <p:nvPr/>
        </p:nvSpPr>
        <p:spPr>
          <a:xfrm>
            <a:off x="0" y="-243408"/>
            <a:ext cx="7452320" cy="7452320"/>
          </a:xfrm>
          <a:prstGeom prst="diamond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8B358-DC19-154E-A806-203B6E9CFA5B}"/>
              </a:ext>
            </a:extLst>
          </p:cNvPr>
          <p:cNvSpPr/>
          <p:nvPr/>
        </p:nvSpPr>
        <p:spPr>
          <a:xfrm>
            <a:off x="0" y="-279920"/>
            <a:ext cx="3851920" cy="7488832"/>
          </a:xfrm>
          <a:prstGeom prst="rect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395536" y="2029949"/>
            <a:ext cx="6246948" cy="27981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7000"/>
              </a:lnSpc>
              <a:defRPr lang="en-US"/>
            </a:pPr>
            <a:r>
              <a:rPr lang="en-US" sz="6000" dirty="0">
                <a:solidFill>
                  <a:srgbClr val="FFFFFF"/>
                </a:solidFill>
                <a:latin typeface="MiloOT-Medi" charset="77"/>
                <a:ea typeface="MiloOT-Medi" charset="77"/>
                <a:cs typeface="MiloOT-Medi" charset="77"/>
              </a:rPr>
              <a:t>Equipment Accountable to Sponsored Awards</a:t>
            </a:r>
            <a:endParaRPr sz="6000" dirty="0">
              <a:solidFill>
                <a:srgbClr val="FFFFFF"/>
              </a:solidFill>
              <a:latin typeface="MiloOT-Medi" charset="77"/>
              <a:ea typeface="MiloOT-Medi" charset="77"/>
              <a:cs typeface="MiloOT-Medi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B9A6-04F7-E948-90F6-DFA3F055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63028" y="3350084"/>
            <a:ext cx="1082284" cy="1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46183-1D06-42FC-9E7F-98EDE5F4C0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75879B-52CA-408B-ACD2-2ABDAB1B2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537515"/>
              </p:ext>
            </p:extLst>
          </p:nvPr>
        </p:nvGraphicFramePr>
        <p:xfrm>
          <a:off x="585547" y="2115278"/>
          <a:ext cx="7972905" cy="228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70B282-3159-461B-A98E-991A4D9A4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7" y="4886915"/>
            <a:ext cx="1566475" cy="740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AAE4A1-784F-4DF7-A118-E6CC16A8E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41" y="4898195"/>
            <a:ext cx="1547642" cy="740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24078-D030-4A09-9D82-94067CF68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71" y="5832334"/>
            <a:ext cx="3088514" cy="808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BAB161-9B86-4B00-8172-F9445B701CD4}"/>
              </a:ext>
            </a:extLst>
          </p:cNvPr>
          <p:cNvSpPr txBox="1"/>
          <p:nvPr/>
        </p:nvSpPr>
        <p:spPr>
          <a:xfrm>
            <a:off x="559535" y="101070"/>
            <a:ext cx="7972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F1428"/>
                </a:solidFill>
                <a:latin typeface="MiloOT-Bold" charset="77"/>
              </a:rPr>
              <a:t>Equipment Accountable to Sponsored Awards Subject to Inventory</a:t>
            </a:r>
          </a:p>
        </p:txBody>
      </p:sp>
    </p:spTree>
    <p:extLst>
      <p:ext uri="{BB962C8B-B14F-4D97-AF65-F5344CB8AC3E}">
        <p14:creationId xmlns:p14="http://schemas.microsoft.com/office/powerpoint/2010/main" val="161848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44353" y="278498"/>
            <a:ext cx="8091264" cy="711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48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University Titled Equipment Acquired With Sponsor Funds</a:t>
            </a:r>
            <a:endParaRPr sz="4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91" y="1988840"/>
            <a:ext cx="7990656" cy="4953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Unconditional Title</a:t>
            </a:r>
            <a:endParaRPr sz="4000" dirty="0"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r>
              <a:rPr lang="en-US" sz="2800" dirty="0">
                <a:latin typeface="MiloOT" charset="77"/>
                <a:ea typeface="MiloOT" charset="77"/>
                <a:cs typeface="MiloOT" charset="77"/>
              </a:rPr>
              <a:t>Title vest with University with no further obligation to the sponsor</a:t>
            </a:r>
            <a:r>
              <a:rPr sz="2800" dirty="0">
                <a:latin typeface="MiloOT" charset="77"/>
                <a:ea typeface="MiloOT" charset="77"/>
                <a:cs typeface="MiloOT" charset="77"/>
              </a:rPr>
              <a:t>  </a:t>
            </a:r>
            <a:endParaRPr lang="en-US" sz="2800" dirty="0">
              <a:latin typeface="MiloOT" charset="77"/>
              <a:ea typeface="MiloOT" charset="77"/>
              <a:cs typeface="MiloOT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645024"/>
            <a:ext cx="7990656" cy="1440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Conditional Title</a:t>
            </a:r>
            <a:endParaRPr sz="4000" dirty="0"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defRPr lang="en-US"/>
            </a:pPr>
            <a:r>
              <a:rPr lang="en-US" sz="2800" dirty="0">
                <a:latin typeface="MiloOT" charset="77"/>
                <a:ea typeface="MiloOT" charset="77"/>
                <a:cs typeface="MiloOT" charset="77"/>
              </a:rPr>
              <a:t>Title vests with University, but continues to have an obligation to adhere to certain conditions </a:t>
            </a:r>
            <a:r>
              <a:rPr lang="en-US" sz="2800" u="sng" dirty="0">
                <a:latin typeface="MiloOT" charset="77"/>
                <a:ea typeface="MiloOT" charset="77"/>
                <a:cs typeface="MiloOT" charset="77"/>
              </a:rPr>
              <a:t>for the life </a:t>
            </a:r>
            <a:r>
              <a:rPr lang="en-US" sz="2800" dirty="0">
                <a:latin typeface="MiloOT" charset="77"/>
                <a:ea typeface="MiloOT" charset="77"/>
                <a:cs typeface="MiloOT" charset="77"/>
              </a:rPr>
              <a:t>of the equipment with regards to hierarchy of use and disposition</a:t>
            </a: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lang="en-US"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lang="en-US"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E0A9C-16BF-6F45-B08D-0A441286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2" y="1985716"/>
            <a:ext cx="173242" cy="296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E385D-D309-234D-A624-26EE0D13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2" y="3640547"/>
            <a:ext cx="173242" cy="296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337B2-87CE-034D-8A0B-17261DC8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732" y="278498"/>
            <a:ext cx="8419332" cy="711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48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Sponsor Titled Equipment</a:t>
            </a:r>
            <a:endParaRPr sz="4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91" y="1556792"/>
            <a:ext cx="7990656" cy="9273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Acquired</a:t>
            </a:r>
            <a:endParaRPr sz="4000" dirty="0"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r>
              <a:rPr lang="en-US" sz="3200" dirty="0">
                <a:latin typeface="MiloOT" charset="77"/>
                <a:ea typeface="MiloOT" charset="77"/>
                <a:cs typeface="MiloOT" charset="77"/>
              </a:rPr>
              <a:t>Equipment acquired with award funds</a:t>
            </a: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750" y="3164659"/>
            <a:ext cx="7990656" cy="3600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3600"/>
              </a:lnSpc>
              <a:defRPr lang="en-US"/>
            </a:pPr>
            <a:r>
              <a:rPr lang="en-US" sz="4000" dirty="0">
                <a:latin typeface="MiloOT-Xbold" charset="77"/>
                <a:ea typeface="MiloOT-Xbold" charset="77"/>
                <a:cs typeface="MiloOT-Xbold" charset="77"/>
              </a:rPr>
              <a:t>Furnished </a:t>
            </a:r>
            <a:endParaRPr sz="4000" dirty="0">
              <a:latin typeface="MiloOT-Xbold" charset="77"/>
              <a:ea typeface="MiloOT-Xbold" charset="77"/>
              <a:cs typeface="MiloOT-Xbold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r>
              <a:rPr lang="en-US" sz="3200" dirty="0">
                <a:latin typeface="MiloOT" charset="77"/>
                <a:ea typeface="MiloOT" charset="77"/>
                <a:cs typeface="MiloOT" charset="77"/>
              </a:rPr>
              <a:t>Sponsor equipment directly shipped to the University, at no cost, for use on a specific award</a:t>
            </a: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r>
              <a:rPr lang="en-US" sz="3200" dirty="0">
                <a:latin typeface="MiloOT" charset="77"/>
                <a:ea typeface="MiloOT" charset="77"/>
                <a:cs typeface="MiloOT" charset="77"/>
              </a:rPr>
              <a:t>Equipment transferred from a termed Sponsored Award to a current award for continued use on research</a:t>
            </a: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lang="en-US"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  <a:p>
            <a:pPr>
              <a:lnSpc>
                <a:spcPts val="3600"/>
              </a:lnSpc>
              <a:spcAft>
                <a:spcPts val="2100"/>
              </a:spcAft>
              <a:defRPr lang="en-US"/>
            </a:pPr>
            <a:endParaRPr lang="en-US" sz="2800" dirty="0">
              <a:solidFill>
                <a:srgbClr val="4F5151"/>
              </a:solidFill>
              <a:latin typeface="MiloOT" charset="77"/>
              <a:ea typeface="MiloOT" charset="77"/>
              <a:cs typeface="MiloOT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E0A9C-16BF-6F45-B08D-0A441286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2" y="1556792"/>
            <a:ext cx="173242" cy="296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E385D-D309-234D-A624-26EE0D13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3" y="3214328"/>
            <a:ext cx="173242" cy="296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337B2-87CE-034D-8A0B-17261DC8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7B735203-75A6-6A47-8B50-C93CE58BE254}"/>
              </a:ext>
            </a:extLst>
          </p:cNvPr>
          <p:cNvSpPr/>
          <p:nvPr/>
        </p:nvSpPr>
        <p:spPr>
          <a:xfrm>
            <a:off x="0" y="-243408"/>
            <a:ext cx="7452320" cy="7452320"/>
          </a:xfrm>
          <a:prstGeom prst="diamond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8B358-DC19-154E-A806-203B6E9CFA5B}"/>
              </a:ext>
            </a:extLst>
          </p:cNvPr>
          <p:cNvSpPr/>
          <p:nvPr/>
        </p:nvSpPr>
        <p:spPr>
          <a:xfrm>
            <a:off x="0" y="-243408"/>
            <a:ext cx="3851920" cy="7488832"/>
          </a:xfrm>
          <a:prstGeom prst="rect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231014" y="2708920"/>
            <a:ext cx="4990291" cy="10172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7000"/>
              </a:lnSpc>
              <a:defRPr lang="en-US"/>
            </a:pPr>
            <a:r>
              <a:rPr lang="en-US" sz="7000" dirty="0">
                <a:solidFill>
                  <a:srgbClr val="FFFFFF"/>
                </a:solidFill>
                <a:latin typeface="MiloOT-Medi" charset="77"/>
                <a:ea typeface="MiloOT-Medi" charset="77"/>
                <a:cs typeface="MiloOT-Medi" charset="77"/>
              </a:rPr>
              <a:t>Audits</a:t>
            </a:r>
            <a:endParaRPr sz="7000" dirty="0">
              <a:solidFill>
                <a:srgbClr val="FFFFFF"/>
              </a:solidFill>
              <a:latin typeface="MiloOT-Medi" charset="77"/>
              <a:ea typeface="MiloOT-Medi" charset="77"/>
              <a:cs typeface="MiloOT-Medi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B9A6-04F7-E948-90F6-DFA3F055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63028" y="3350084"/>
            <a:ext cx="1082284" cy="157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43038" y="3233298"/>
            <a:ext cx="2487980" cy="2403348"/>
          </a:xfrm>
          <a:prstGeom prst="rect">
            <a:avLst/>
          </a:prstGeom>
          <a:noFill/>
          <a:ln w="12700" cmpd="sng">
            <a:solidFill>
              <a:srgbClr val="001734"/>
            </a:solidFill>
            <a:prstDash val="solid"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622852" y="1722783"/>
            <a:ext cx="2563628" cy="2430624"/>
          </a:xfrm>
          <a:prstGeom prst="rect">
            <a:avLst/>
          </a:prstGeom>
          <a:solidFill>
            <a:srgbClr val="99142A">
              <a:alpha val="99000"/>
            </a:srgbClr>
          </a:solidFill>
          <a:ln w="12700" cmpd="sng">
            <a:solidFill>
              <a:srgbClr val="99142A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6014" y="2187850"/>
            <a:ext cx="2175884" cy="10363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342900" marR="0" lvl="0" indent="-342900" algn="ctr" defTabSz="4572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State of Arizona</a:t>
            </a:r>
          </a:p>
          <a:p>
            <a:pPr marL="342900" marR="0" lvl="0" indent="-342900" algn="ctr" defTabSz="4572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Single Audit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1838" y="4442728"/>
            <a:ext cx="2170379" cy="6630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4318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734"/>
                </a:solidFill>
                <a:effectLst/>
                <a:uLnTx/>
                <a:uFillTx/>
                <a:latin typeface="MiloOT-Text" charset="77"/>
                <a:ea typeface="MiloOT-Text" charset="77"/>
                <a:cs typeface="MiloOT-Text" charset="77"/>
              </a:rPr>
              <a:t>Annual audit</a:t>
            </a:r>
          </a:p>
        </p:txBody>
      </p:sp>
      <p:sp>
        <p:nvSpPr>
          <p:cNvPr id="11" name="Rectangle 11"/>
          <p:cNvSpPr/>
          <p:nvPr/>
        </p:nvSpPr>
        <p:spPr>
          <a:xfrm>
            <a:off x="3337534" y="3233298"/>
            <a:ext cx="2487981" cy="2403348"/>
          </a:xfrm>
          <a:prstGeom prst="rect">
            <a:avLst/>
          </a:prstGeom>
          <a:noFill/>
          <a:ln w="12700" cmpd="sng">
            <a:solidFill>
              <a:srgbClr val="001734"/>
            </a:solidFill>
            <a:prstDash val="solid"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3321659" y="1737359"/>
            <a:ext cx="2500681" cy="2416048"/>
          </a:xfrm>
          <a:prstGeom prst="rect">
            <a:avLst/>
          </a:prstGeom>
          <a:solidFill>
            <a:srgbClr val="99142A">
              <a:alpha val="99000"/>
            </a:srgbClr>
          </a:solidFill>
          <a:ln w="12700" cmpd="sng">
            <a:solidFill>
              <a:srgbClr val="99142A"/>
            </a:solidFill>
            <a:prstDash val="solid"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18595" y="2187850"/>
            <a:ext cx="1961517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4064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Office of Naval Research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95099" y="2919370"/>
            <a:ext cx="1144244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loOT-Bold" charset="77"/>
              <a:ea typeface="MiloOT-Bold" charset="77"/>
              <a:cs typeface="MiloOT-Bold" charset="77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36380" y="4422137"/>
            <a:ext cx="2201523" cy="787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13970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734"/>
                </a:solidFill>
                <a:effectLst/>
                <a:uLnTx/>
                <a:uFillTx/>
                <a:latin typeface="MiloOT-Text" charset="77"/>
                <a:ea typeface="MiloOT-Text" charset="77"/>
                <a:cs typeface="MiloOT-Text" charset="77"/>
              </a:rPr>
              <a:t>Biennial audit </a:t>
            </a:r>
          </a:p>
        </p:txBody>
      </p:sp>
      <p:sp>
        <p:nvSpPr>
          <p:cNvPr id="19" name="Rectangle 19"/>
          <p:cNvSpPr/>
          <p:nvPr/>
        </p:nvSpPr>
        <p:spPr>
          <a:xfrm>
            <a:off x="5978333" y="3241054"/>
            <a:ext cx="2487981" cy="2403348"/>
          </a:xfrm>
          <a:prstGeom prst="rect">
            <a:avLst/>
          </a:prstGeom>
          <a:noFill/>
          <a:ln w="12700" cmpd="sng">
            <a:solidFill>
              <a:srgbClr val="001734"/>
            </a:solidFill>
            <a:prstDash val="solid"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5957519" y="1737359"/>
            <a:ext cx="2500681" cy="2416048"/>
          </a:xfrm>
          <a:prstGeom prst="rect">
            <a:avLst/>
          </a:prstGeom>
          <a:solidFill>
            <a:srgbClr val="99142A">
              <a:alpha val="99000"/>
            </a:srgbClr>
          </a:solidFill>
          <a:ln w="12700" cmpd="sng">
            <a:solidFill>
              <a:srgbClr val="99142A"/>
            </a:solidFill>
            <a:prstDash val="solid"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60814" y="2187850"/>
            <a:ext cx="2170378" cy="10363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342900" marR="0" lvl="0" indent="-342900" algn="ctr" defTabSz="4572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Federal and </a:t>
            </a:r>
          </a:p>
          <a:p>
            <a:pPr marL="342900" marR="0" lvl="0" indent="-342900" algn="ctr" defTabSz="4572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Non-Federal</a:t>
            </a:r>
          </a:p>
          <a:p>
            <a:pPr marL="342900" marR="0" lvl="0" indent="-342900" algn="ctr" defTabSz="4572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Sponsor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22669" y="4422137"/>
            <a:ext cx="2170379" cy="787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13970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734"/>
                </a:solidFill>
                <a:effectLst/>
                <a:uLnTx/>
                <a:uFillTx/>
                <a:latin typeface="MiloOT-Text" charset="77"/>
                <a:ea typeface="MiloOT-Text" charset="77"/>
                <a:cs typeface="MiloOT-Text" charset="77"/>
              </a:rPr>
              <a:t>Per sponsor</a:t>
            </a:r>
          </a:p>
          <a:p>
            <a:pPr marL="0" marR="0" lvl="0" indent="13970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734"/>
                </a:solidFill>
                <a:effectLst/>
                <a:uLnTx/>
                <a:uFillTx/>
                <a:latin typeface="MiloOT-Text" charset="77"/>
                <a:ea typeface="MiloOT-Text" charset="77"/>
                <a:cs typeface="MiloOT-Text" charset="77"/>
              </a:rPr>
              <a:t>request 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8967" y="298956"/>
            <a:ext cx="7642225" cy="8935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University Property System Audits</a:t>
            </a:r>
          </a:p>
          <a:p>
            <a:pPr marL="0" marR="0" lvl="0" indent="0" algn="ctr" defTabSz="4572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lang="en-US" sz="4000" dirty="0">
                <a:solidFill>
                  <a:srgbClr val="9F1428"/>
                </a:solidFill>
                <a:latin typeface="MiloOT-Bold" charset="77"/>
                <a:ea typeface="MiloOT-Bold" charset="77"/>
                <a:cs typeface="MiloOT-Bold" charset="77"/>
              </a:rPr>
              <a:t>of Sponsor Related Assets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F1428"/>
              </a:solidFill>
              <a:effectLst/>
              <a:uLnTx/>
              <a:uFillTx/>
              <a:latin typeface="MiloOT-Bold" charset="77"/>
              <a:ea typeface="MiloOT-Bold" charset="77"/>
              <a:cs typeface="MiloOT-Bold" charset="77"/>
            </a:endParaRPr>
          </a:p>
          <a:p>
            <a:pPr marL="0" marR="0" lvl="0" indent="0" algn="l" defTabSz="4572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MiloOT-Bold" charset="77"/>
                <a:cs typeface="MiloOT-Bold" charset="77"/>
              </a:rPr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4A9AE3-E234-3B45-906E-6918FD05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F767F5-B7FA-4C02-84E4-75DD93CC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7" y="2834307"/>
            <a:ext cx="1144244" cy="11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0E2848D4-E0DC-3D41-B145-16553525739E}"/>
              </a:ext>
            </a:extLst>
          </p:cNvPr>
          <p:cNvSpPr/>
          <p:nvPr/>
        </p:nvSpPr>
        <p:spPr>
          <a:xfrm>
            <a:off x="-1273871" y="-315416"/>
            <a:ext cx="5255034" cy="7317432"/>
          </a:xfrm>
          <a:prstGeom prst="parallelogram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F6CA7-BBA9-C244-8400-7B80DB32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5D707-2C60-4049-9067-DE0ABC46DD2D}"/>
              </a:ext>
            </a:extLst>
          </p:cNvPr>
          <p:cNvSpPr txBox="1"/>
          <p:nvPr/>
        </p:nvSpPr>
        <p:spPr>
          <a:xfrm>
            <a:off x="4201075" y="250145"/>
            <a:ext cx="45651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State of Arizona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Single Audit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Required by Uniform Guidance regulations to provide assurance to the federal government as to the proper management of federal funds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of capital equipment acquired with federal/subfederal funds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(A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Tags)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3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0E2848D4-E0DC-3D41-B145-16553525739E}"/>
              </a:ext>
            </a:extLst>
          </p:cNvPr>
          <p:cNvSpPr/>
          <p:nvPr/>
        </p:nvSpPr>
        <p:spPr>
          <a:xfrm>
            <a:off x="-1267383" y="-315416"/>
            <a:ext cx="5255034" cy="7317432"/>
          </a:xfrm>
          <a:prstGeom prst="parallelogram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F6CA7-BBA9-C244-8400-7B80DB32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5D707-2C60-4049-9067-DE0ABC46DD2D}"/>
              </a:ext>
            </a:extLst>
          </p:cNvPr>
          <p:cNvSpPr txBox="1"/>
          <p:nvPr/>
        </p:nvSpPr>
        <p:spPr>
          <a:xfrm>
            <a:off x="3576819" y="1027603"/>
            <a:ext cx="50846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1428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F1428"/>
                </a:solidFill>
                <a:effectLst/>
                <a:uLnTx/>
                <a:uFillTx/>
                <a:latin typeface="MiloOT-Bold" charset="77"/>
                <a:ea typeface="+mn-ea"/>
                <a:cs typeface="+mn-cs"/>
              </a:rPr>
              <a:t>ONR Audit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loOT-Bold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Office of Naval Research (ONR) audits the University property system to determine if it meets federal requirements regarding the control, protection and maintenance of government property</a:t>
            </a:r>
          </a:p>
          <a:p>
            <a:pPr lvl="1">
              <a:defRPr/>
            </a:pPr>
            <a:r>
              <a:rPr lang="en-US" altLang="en-US" sz="2400" dirty="0">
                <a:latin typeface="Calibri"/>
              </a:rPr>
              <a:t>Audit of sponsor titled equipment (S Tags)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310F5-7072-49FB-B293-98C14D58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555776" cy="25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7EB5EFEDD724A8317B92CD3EDC6E4" ma:contentTypeVersion="12" ma:contentTypeDescription="Create a new document." ma:contentTypeScope="" ma:versionID="e52ec517a762d5c796021ac794f54213">
  <xsd:schema xmlns:xsd="http://www.w3.org/2001/XMLSchema" xmlns:xs="http://www.w3.org/2001/XMLSchema" xmlns:p="http://schemas.microsoft.com/office/2006/metadata/properties" xmlns:ns2="09d64858-6a4d-4727-b184-942e629bdaaa" xmlns:ns3="c6747008-e6de-48ad-9ca0-8368df5ec04f" targetNamespace="http://schemas.microsoft.com/office/2006/metadata/properties" ma:root="true" ma:fieldsID="76bc17dbabe9e88d14d4e0a4cb8e3f2c" ns2:_="" ns3:_="">
    <xsd:import namespace="09d64858-6a4d-4727-b184-942e629bdaaa"/>
    <xsd:import namespace="c6747008-e6de-48ad-9ca0-8368df5ec0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64858-6a4d-4727-b184-942e629bd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47008-e6de-48ad-9ca0-8368df5ec0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EFEC9-0040-4847-8857-B67D9AF22097}"/>
</file>

<file path=customXml/itemProps2.xml><?xml version="1.0" encoding="utf-8"?>
<ds:datastoreItem xmlns:ds="http://schemas.openxmlformats.org/officeDocument/2006/customXml" ds:itemID="{6C2B2284-72B6-41CC-8343-53100A877E01}"/>
</file>

<file path=customXml/itemProps3.xml><?xml version="1.0" encoding="utf-8"?>
<ds:datastoreItem xmlns:ds="http://schemas.openxmlformats.org/officeDocument/2006/customXml" ds:itemID="{1C4A371D-2517-4200-9390-B8FEC3DEC9F0}"/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584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MiloOT</vt:lpstr>
      <vt:lpstr>MiloOT-Black</vt:lpstr>
      <vt:lpstr>MiloOT-Bold</vt:lpstr>
      <vt:lpstr>MiloOT-Medi</vt:lpstr>
      <vt:lpstr>MiloOT-Text</vt:lpstr>
      <vt:lpstr>MiloOT-Xbold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LaTurco, Gricelda</dc:creator>
  <cp:lastModifiedBy>Laturco, Gricelda A - (laturco)</cp:lastModifiedBy>
  <cp:revision>95</cp:revision>
  <cp:lastPrinted>2021-02-23T18:46:35Z</cp:lastPrinted>
  <dcterms:modified xsi:type="dcterms:W3CDTF">2021-09-14T15:52:32Z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0x0101002E27EB5EFEDD724A8317B92CD3EDC6E4</vt:lpwstr>
  </property>
</Properties>
</file>